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Average"/>
      <p:regular r:id="rId42"/>
    </p:embeddedFont>
    <p:embeddedFont>
      <p:font typeface="Oswald"/>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guide id="3" pos="144">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14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Average-regular.fntdata"/><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Oswald-bold.fntdata"/><Relationship Id="rId21" Type="http://schemas.openxmlformats.org/officeDocument/2006/relationships/slide" Target="slides/slide16.xml"/><Relationship Id="rId43" Type="http://schemas.openxmlformats.org/officeDocument/2006/relationships/font" Target="fonts/Oswald-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3c61a4426d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3c61a4426d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3e192db7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3e192db7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3e192db75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3e192db75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3c61a4426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3c61a4426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DASS subscales are meant to represent individual affective states on a spectrum of depression, anxiety, and stress that is based on DIMENSION rather than CATEGORICAL conception.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Standard 3-factor structures were implemented and </a:t>
            </a:r>
            <a:r>
              <a:rPr b="1" lang="en">
                <a:solidFill>
                  <a:srgbClr val="CC0000"/>
                </a:solidFill>
              </a:rPr>
              <a:t>&lt;&lt; CHARLENE READS, BRIAN PRESENTS SCREEN &gt;&gt;</a:t>
            </a:r>
            <a:endParaRPr b="1">
              <a:solidFill>
                <a:srgbClr val="CC0000"/>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b="1" lang="en" sz="1400">
                <a:solidFill>
                  <a:schemeClr val="dk1"/>
                </a:solidFill>
              </a:rPr>
              <a:t>As a group we were interested in understanding what analyses were run for studies that utilized the DASS scale. </a:t>
            </a:r>
            <a:endParaRPr b="1"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In a study by Yeung et alia, the article was a systematic review and meta analytic factor analysis of the DASS scale. The researchers identified 13 Exploratory Factor Analyses conducted on the DASS-42 and 24 EFAs on the DASS-21. </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FOR DASS-42: </a:t>
            </a:r>
            <a:endParaRPr b="1"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6 studies were run on clinical participants</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6 on non-clinical participants</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1 unspecified</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FOR DASS-21</a:t>
            </a:r>
            <a:r>
              <a:rPr lang="en" sz="1400">
                <a:solidFill>
                  <a:schemeClr val="dk1"/>
                </a:solidFill>
              </a:rPr>
              <a:t>:  there were 7 clinical studies, 16 nonclinical,  and 1 mixed sample</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The 3-factor model was clearly the most frequently best-fitting.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Important to note, there were anomalous factor loadings in the majority of the best-fitting 3-factor models.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From the 37 EFAs that were run on either the DASS 42 or 21, the most frequently reported factor extraction method used was the (Principal component analysis)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Despite being the most frequently used, Yeung sites that the PCA is not recommended for factor extraction</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b="1">
              <a:solidFill>
                <a:srgbClr val="CC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30fe52898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30fe52898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3b92fa3d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3b92fa3d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30fe52898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30fe52898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30fe52898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30fe52898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3e35edf45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3e35edf45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3e35edf45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3e35edf45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30fe5289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30fe5289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3e35edf45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3e35edf45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3ad19cace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3ad19cace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3e35edf45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3e35edf45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3e35edf45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3e35edf45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3e35edf459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3e35edf459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3e35edf45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3e35edf45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3e35edf45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3e35edf45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30fe52898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30fe52898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wanted to try to understand our data more and look for any consitencies, patterns, or trends within our data, so we decided to run a model comparison to pick the best model between a poly and kernel in SVM. If we take a look at the Accuracy, precision scores they show that the model is quite robust. After identifying what the best model is we </a:t>
            </a:r>
            <a:r>
              <a:rPr lang="en"/>
              <a:t>wanted</a:t>
            </a:r>
            <a:r>
              <a:rPr lang="en"/>
              <a:t> drill down and understand what is happening and what are important features and what are the high scoring predictors. Looking at the important features of DAS we can see </a:t>
            </a:r>
            <a:r>
              <a:rPr lang="en"/>
              <a:t>that</a:t>
            </a:r>
            <a:r>
              <a:rPr lang="en"/>
              <a:t> it corresponds to what Leo mentioned in the previous slide with regards of Age and sexuality being important predictors with respect to </a:t>
            </a:r>
            <a:r>
              <a:rPr lang="en"/>
              <a:t>Malaysia however to be mindful Malaysia did make up a larger distribution of the data</a:t>
            </a:r>
            <a:r>
              <a:rPr lang="en"/>
              <a: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3ce24554d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3ce24554d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lt1"/>
                </a:highlight>
                <a:latin typeface="Oswald"/>
                <a:ea typeface="Oswald"/>
                <a:cs typeface="Oswald"/>
                <a:sym typeface="Oswald"/>
              </a:rPr>
              <a:t>Continuing where I left off with the SVM analysis I wanted to explore the data more and see if there are a consistency across the models as far as age as a </a:t>
            </a:r>
            <a:r>
              <a:rPr lang="en">
                <a:solidFill>
                  <a:schemeClr val="dk1"/>
                </a:solidFill>
                <a:highlight>
                  <a:schemeClr val="lt1"/>
                </a:highlight>
                <a:latin typeface="Oswald"/>
                <a:ea typeface="Oswald"/>
                <a:cs typeface="Oswald"/>
                <a:sym typeface="Oswald"/>
              </a:rPr>
              <a:t>reappearing</a:t>
            </a:r>
            <a:r>
              <a:rPr lang="en">
                <a:solidFill>
                  <a:schemeClr val="dk1"/>
                </a:solidFill>
                <a:highlight>
                  <a:schemeClr val="lt1"/>
                </a:highlight>
                <a:latin typeface="Oswald"/>
                <a:ea typeface="Oswald"/>
                <a:cs typeface="Oswald"/>
                <a:sym typeface="Oswald"/>
              </a:rPr>
              <a:t> feature or predictor if you will so we decided to proceed with decision tree analysis</a:t>
            </a:r>
            <a:endParaRPr>
              <a:solidFill>
                <a:schemeClr val="dk1"/>
              </a:solidFill>
              <a:highlight>
                <a:schemeClr val="lt1"/>
              </a:highlight>
              <a:latin typeface="Oswald"/>
              <a:ea typeface="Oswald"/>
              <a:cs typeface="Oswald"/>
              <a:sym typeface="Oswald"/>
            </a:endParaRPr>
          </a:p>
          <a:p>
            <a:pPr indent="0" lvl="0" marL="0" rtl="0" algn="l">
              <a:spcBef>
                <a:spcPts val="0"/>
              </a:spcBef>
              <a:spcAft>
                <a:spcPts val="0"/>
              </a:spcAft>
              <a:buNone/>
            </a:pPr>
            <a:r>
              <a:t/>
            </a:r>
            <a:endParaRPr>
              <a:solidFill>
                <a:schemeClr val="dk1"/>
              </a:solidFill>
              <a:highlight>
                <a:schemeClr val="lt1"/>
              </a:highlight>
              <a:latin typeface="Oswald"/>
              <a:ea typeface="Oswald"/>
              <a:cs typeface="Oswald"/>
              <a:sym typeface="Oswald"/>
            </a:endParaRPr>
          </a:p>
          <a:p>
            <a:pPr indent="0" lvl="0" marL="0" rtl="0" algn="l">
              <a:spcBef>
                <a:spcPts val="0"/>
              </a:spcBef>
              <a:spcAft>
                <a:spcPts val="0"/>
              </a:spcAft>
              <a:buNone/>
            </a:pPr>
            <a:r>
              <a:rPr lang="en">
                <a:solidFill>
                  <a:schemeClr val="dk1"/>
                </a:solidFill>
                <a:highlight>
                  <a:schemeClr val="lt1"/>
                </a:highlight>
                <a:latin typeface="Oswald"/>
                <a:ea typeface="Oswald"/>
                <a:cs typeface="Oswald"/>
                <a:sym typeface="Oswald"/>
              </a:rPr>
              <a:t>Depression = </a:t>
            </a:r>
            <a:r>
              <a:rPr lang="en">
                <a:solidFill>
                  <a:schemeClr val="dk1"/>
                </a:solidFill>
                <a:highlight>
                  <a:schemeClr val="lt1"/>
                </a:highlight>
                <a:latin typeface="Oswald"/>
                <a:ea typeface="Oswald"/>
                <a:cs typeface="Oswald"/>
                <a:sym typeface="Oswald"/>
              </a:rPr>
              <a:t>Individuals with less education and heterosexual orientation are more likely to experience depression than those with higher education levels or different sexual orientations although thinking back to yje data distribution that Leo showed us in the previous slide we want to be mindful that a large distribution of the data contained individuals who identified as hetrosexual</a:t>
            </a:r>
            <a:endParaRPr>
              <a:solidFill>
                <a:schemeClr val="dk1"/>
              </a:solidFill>
              <a:highlight>
                <a:schemeClr val="lt1"/>
              </a:highlight>
              <a:latin typeface="Oswald"/>
              <a:ea typeface="Oswald"/>
              <a:cs typeface="Oswald"/>
              <a:sym typeface="Oswald"/>
            </a:endParaRPr>
          </a:p>
          <a:p>
            <a:pPr indent="0" lvl="0" marL="0" rtl="0" algn="l">
              <a:spcBef>
                <a:spcPts val="0"/>
              </a:spcBef>
              <a:spcAft>
                <a:spcPts val="0"/>
              </a:spcAft>
              <a:buNone/>
            </a:pPr>
            <a:r>
              <a:t/>
            </a:r>
            <a:endParaRPr>
              <a:solidFill>
                <a:schemeClr val="dk1"/>
              </a:solidFill>
              <a:highlight>
                <a:schemeClr val="lt1"/>
              </a:highlight>
              <a:latin typeface="Oswald"/>
              <a:ea typeface="Oswald"/>
              <a:cs typeface="Oswald"/>
              <a:sym typeface="Oswald"/>
            </a:endParaRPr>
          </a:p>
          <a:p>
            <a:pPr indent="0" lvl="0" marL="0" rtl="0" algn="l">
              <a:spcBef>
                <a:spcPts val="0"/>
              </a:spcBef>
              <a:spcAft>
                <a:spcPts val="0"/>
              </a:spcAft>
              <a:buNone/>
            </a:pPr>
            <a:r>
              <a:rPr lang="en">
                <a:solidFill>
                  <a:schemeClr val="dk1"/>
                </a:solidFill>
                <a:highlight>
                  <a:schemeClr val="lt1"/>
                </a:highlight>
                <a:latin typeface="Oswald"/>
                <a:ea typeface="Oswald"/>
                <a:cs typeface="Oswald"/>
                <a:sym typeface="Oswald"/>
              </a:rPr>
              <a:t>Anxiety = Older people are more likely to experience anxiety. The average anxiety score for people between the ages of 18 and 27 was 30.12, which is lower than the average score of 33.39 for people who are below the age of 27 and 18 or older</a:t>
            </a:r>
            <a:endParaRPr>
              <a:solidFill>
                <a:schemeClr val="dk1"/>
              </a:solidFill>
              <a:highlight>
                <a:schemeClr val="lt1"/>
              </a:highlight>
              <a:latin typeface="Oswald"/>
              <a:ea typeface="Oswald"/>
              <a:cs typeface="Oswald"/>
              <a:sym typeface="Oswald"/>
            </a:endParaRPr>
          </a:p>
          <a:p>
            <a:pPr indent="0" lvl="0" marL="0" rtl="0" algn="l">
              <a:spcBef>
                <a:spcPts val="0"/>
              </a:spcBef>
              <a:spcAft>
                <a:spcPts val="0"/>
              </a:spcAft>
              <a:buNone/>
            </a:pPr>
            <a:r>
              <a:t/>
            </a:r>
            <a:endParaRPr>
              <a:solidFill>
                <a:schemeClr val="dk1"/>
              </a:solidFill>
              <a:highlight>
                <a:schemeClr val="lt1"/>
              </a:highlight>
              <a:latin typeface="Oswald"/>
              <a:ea typeface="Oswald"/>
              <a:cs typeface="Oswald"/>
              <a:sym typeface="Oswald"/>
            </a:endParaRPr>
          </a:p>
          <a:p>
            <a:pPr indent="0" lvl="0" marL="0" rtl="0" algn="l">
              <a:spcBef>
                <a:spcPts val="0"/>
              </a:spcBef>
              <a:spcAft>
                <a:spcPts val="0"/>
              </a:spcAft>
              <a:buNone/>
            </a:pPr>
            <a:r>
              <a:rPr lang="en">
                <a:solidFill>
                  <a:schemeClr val="dk1"/>
                </a:solidFill>
                <a:highlight>
                  <a:schemeClr val="lt1"/>
                </a:highlight>
                <a:latin typeface="Oswald"/>
                <a:ea typeface="Oswald"/>
                <a:cs typeface="Oswald"/>
                <a:sym typeface="Oswald"/>
              </a:rPr>
              <a:t>Stress = </a:t>
            </a:r>
            <a:r>
              <a:rPr lang="en" sz="1000">
                <a:solidFill>
                  <a:schemeClr val="dk1"/>
                </a:solidFill>
                <a:highlight>
                  <a:schemeClr val="lt1"/>
                </a:highlight>
                <a:latin typeface="Oswald"/>
                <a:ea typeface="Oswald"/>
                <a:cs typeface="Oswald"/>
                <a:sym typeface="Oswald"/>
              </a:rPr>
              <a:t>Individuals with ages greater than or equal to 29 had a lower mean stress score of 31.86. individuals aged 29 or older showing a significantly lower mean stress score than younger adults which also collaborates with leo AN in US</a:t>
            </a:r>
            <a:endParaRPr sz="1000">
              <a:solidFill>
                <a:schemeClr val="dk1"/>
              </a:solidFill>
              <a:highlight>
                <a:schemeClr val="lt1"/>
              </a:highlight>
              <a:latin typeface="Oswald"/>
              <a:ea typeface="Oswald"/>
              <a:cs typeface="Oswald"/>
              <a:sym typeface="Oswald"/>
            </a:endParaRPr>
          </a:p>
          <a:p>
            <a:pPr indent="0" lvl="0" marL="0" rtl="0" algn="l">
              <a:spcBef>
                <a:spcPts val="0"/>
              </a:spcBef>
              <a:spcAft>
                <a:spcPts val="0"/>
              </a:spcAft>
              <a:buNone/>
            </a:pPr>
            <a:r>
              <a:t/>
            </a:r>
            <a:endParaRPr sz="1000">
              <a:solidFill>
                <a:schemeClr val="dk1"/>
              </a:solidFill>
              <a:highlight>
                <a:schemeClr val="lt1"/>
              </a:highlight>
              <a:latin typeface="Oswald"/>
              <a:ea typeface="Oswald"/>
              <a:cs typeface="Oswald"/>
              <a:sym typeface="Oswald"/>
            </a:endParaRPr>
          </a:p>
          <a:p>
            <a:pPr indent="0" lvl="0" marL="0" rtl="0" algn="l">
              <a:spcBef>
                <a:spcPts val="0"/>
              </a:spcBef>
              <a:spcAft>
                <a:spcPts val="0"/>
              </a:spcAft>
              <a:buNone/>
            </a:pPr>
            <a:r>
              <a:t/>
            </a:r>
            <a:endParaRPr>
              <a:solidFill>
                <a:schemeClr val="dk1"/>
              </a:solidFill>
              <a:highlight>
                <a:schemeClr val="lt1"/>
              </a:highlight>
              <a:latin typeface="Oswald"/>
              <a:ea typeface="Oswald"/>
              <a:cs typeface="Oswald"/>
              <a:sym typeface="Oswa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38bfa255c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38bfa255c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3e36ad30d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3e36ad30d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3c61a4426d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3c61a4426d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CC0000"/>
                </a:solidFill>
              </a:rPr>
              <a:t>&lt;&lt; BRIAN READS, CHARLENE PRESENTS SCREEN &gt;&gt;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3ad19cace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3ad19cace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&lt; CLICK &gt; I ran the K-Mean Cluster Analysis.  I tried to determine how many clusters was ideal.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I tried 3 to 10 clusters and ultimately determined that 3-5 is best with possibly 3 to 4 being better.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The 3 - Cluster Eigenvalue came to be 18.81 which meets the Kaiser criterion.</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Here is what the 3 - Cluster looks like. &lt; CLICK &gt; and the 4-cluster &lt; CLICK &gt; and the 5-cluster &lt; CLICK &gt;.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ALL look pretty well-grouped.</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To test my hypothesis, I ran an Elbow Analysis. &lt; NEXT SLIDE &gt;</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3ad19cace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3ad19cace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&lt; CLICK &gt; I ran the Elbow analysis using a python script given by Dr Yu and then modified for iterations for the 42-items in the DASS scale.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&lt; Use mouse to point to elbow &gt; When looking here, it looks like the elbow or bend is at a 3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&lt; CLICK &gt; Here is what the 3-cluster looks like again.</a:t>
            </a:r>
            <a:endParaRPr sz="14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214699204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214699204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&lt; CLICK , CLICK &gt; For the actual k-means cluster analysis,  I was interested in the three subscales in relation to age. </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&lt; CLICK &gt; </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For Stress - &lt; CLICK &gt;</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Cluster 1 has Highest level of stress </a:t>
            </a:r>
            <a:endParaRPr sz="1300">
              <a:solidFill>
                <a:schemeClr val="dk1"/>
              </a:solidFill>
            </a:endParaRPr>
          </a:p>
          <a:p>
            <a:pPr indent="-311150" lvl="1" marL="914400" rtl="0" algn="l">
              <a:spcBef>
                <a:spcPts val="0"/>
              </a:spcBef>
              <a:spcAft>
                <a:spcPts val="0"/>
              </a:spcAft>
              <a:buClr>
                <a:schemeClr val="dk1"/>
              </a:buClr>
              <a:buSzPts val="1300"/>
              <a:buChar char="-"/>
            </a:pPr>
            <a:r>
              <a:rPr b="1" lang="en" sz="1300">
                <a:solidFill>
                  <a:schemeClr val="dk1"/>
                </a:solidFill>
              </a:rPr>
              <a:t>Mean age is 21 </a:t>
            </a:r>
            <a:endParaRPr b="1"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Mean rate is 44</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Followed by Cluster 3 next highest rate of stress, the cluster is also more disbursed. </a:t>
            </a:r>
            <a:endParaRPr sz="1300">
              <a:solidFill>
                <a:schemeClr val="dk1"/>
              </a:solidFill>
            </a:endParaRPr>
          </a:p>
          <a:p>
            <a:pPr indent="-311150" lvl="1" marL="914400" rtl="0" algn="l">
              <a:spcBef>
                <a:spcPts val="0"/>
              </a:spcBef>
              <a:spcAft>
                <a:spcPts val="0"/>
              </a:spcAft>
              <a:buClr>
                <a:schemeClr val="dk1"/>
              </a:buClr>
              <a:buSzPts val="1300"/>
              <a:buChar char="-"/>
            </a:pPr>
            <a:r>
              <a:rPr b="1" lang="en" sz="1300">
                <a:solidFill>
                  <a:schemeClr val="dk1"/>
                </a:solidFill>
              </a:rPr>
              <a:t>Mean age is 45</a:t>
            </a:r>
            <a:endParaRPr b="1"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Mean rate is 31</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Cluster 2 has the lowest rate in stress</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Mean age is 22</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Mean rate is 27</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Eigenvalue of 1.16</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For Depression &lt; CLICK &gt;</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Cluster 2 has highest level of depression </a:t>
            </a:r>
            <a:endParaRPr sz="1300">
              <a:solidFill>
                <a:schemeClr val="dk1"/>
              </a:solidFill>
            </a:endParaRPr>
          </a:p>
          <a:p>
            <a:pPr indent="-311150" lvl="1" marL="914400" rtl="0" algn="l">
              <a:spcBef>
                <a:spcPts val="0"/>
              </a:spcBef>
              <a:spcAft>
                <a:spcPts val="0"/>
              </a:spcAft>
              <a:buClr>
                <a:schemeClr val="dk1"/>
              </a:buClr>
              <a:buSzPts val="1300"/>
              <a:buChar char="-"/>
            </a:pPr>
            <a:r>
              <a:rPr b="1" lang="en" sz="1300">
                <a:solidFill>
                  <a:schemeClr val="dk1"/>
                </a:solidFill>
              </a:rPr>
              <a:t>Mean age is 21</a:t>
            </a:r>
            <a:endParaRPr b="1"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Mean rate is 46</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Followed by Cluster 1, which this cluster is disbursed</a:t>
            </a:r>
            <a:endParaRPr sz="1300">
              <a:solidFill>
                <a:schemeClr val="dk1"/>
              </a:solidFill>
            </a:endParaRPr>
          </a:p>
          <a:p>
            <a:pPr indent="-311150" lvl="1" marL="914400" rtl="0" algn="l">
              <a:spcBef>
                <a:spcPts val="0"/>
              </a:spcBef>
              <a:spcAft>
                <a:spcPts val="0"/>
              </a:spcAft>
              <a:buClr>
                <a:schemeClr val="dk1"/>
              </a:buClr>
              <a:buSzPts val="1300"/>
              <a:buChar char="-"/>
            </a:pPr>
            <a:r>
              <a:rPr b="1" lang="en" sz="1300">
                <a:solidFill>
                  <a:schemeClr val="dk1"/>
                </a:solidFill>
              </a:rPr>
              <a:t>Mean age is 45</a:t>
            </a:r>
            <a:endParaRPr b="1"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Mean rate is 31</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Cluster 3 has the lowest level of depression </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Mean age is 22</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Mean rate is 25</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Eigenvalue 1.13</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For Anxiety &lt; CLICK &gt;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Cluster 3 has the highest level of anxiety </a:t>
            </a:r>
            <a:endParaRPr sz="1300">
              <a:solidFill>
                <a:schemeClr val="dk1"/>
              </a:solidFill>
            </a:endParaRPr>
          </a:p>
          <a:p>
            <a:pPr indent="-311150" lvl="1" marL="914400" rtl="0" algn="l">
              <a:spcBef>
                <a:spcPts val="0"/>
              </a:spcBef>
              <a:spcAft>
                <a:spcPts val="0"/>
              </a:spcAft>
              <a:buClr>
                <a:schemeClr val="dk1"/>
              </a:buClr>
              <a:buSzPts val="1300"/>
              <a:buChar char="-"/>
            </a:pPr>
            <a:r>
              <a:rPr b="1" lang="en" sz="1300">
                <a:solidFill>
                  <a:schemeClr val="dk1"/>
                </a:solidFill>
              </a:rPr>
              <a:t>Mean age is 20</a:t>
            </a:r>
            <a:endParaRPr b="1"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Mean rate is 40</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Closely tied is Cluster 1 and 2</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Cluster 1 mean age is </a:t>
            </a:r>
            <a:r>
              <a:rPr b="1" lang="en" sz="1300">
                <a:solidFill>
                  <a:schemeClr val="dk1"/>
                </a:solidFill>
              </a:rPr>
              <a:t>45</a:t>
            </a:r>
            <a:r>
              <a:rPr lang="en" sz="1300">
                <a:solidFill>
                  <a:schemeClr val="dk1"/>
                </a:solidFill>
              </a:rPr>
              <a:t>, mean rate is 23.31 it is also the more disbursed cluster </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Cluster 2 mean age is </a:t>
            </a:r>
            <a:r>
              <a:rPr b="1" lang="en" sz="1300">
                <a:solidFill>
                  <a:schemeClr val="dk1"/>
                </a:solidFill>
              </a:rPr>
              <a:t>22</a:t>
            </a:r>
            <a:r>
              <a:rPr lang="en" sz="1300">
                <a:solidFill>
                  <a:schemeClr val="dk1"/>
                </a:solidFill>
              </a:rPr>
              <a:t>, mean rate is 23.24</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Eigenvalue 1.24 -&gt;  </a:t>
            </a:r>
            <a:r>
              <a:rPr b="1" lang="en" sz="1300">
                <a:solidFill>
                  <a:schemeClr val="dk1"/>
                </a:solidFill>
              </a:rPr>
              <a:t>ALL 3 SUBSCALES MEET THE KAISER CRITERION. </a:t>
            </a:r>
            <a:endParaRPr b="1"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&lt; CLICK &gt;</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rPr b="1" lang="en" sz="1300">
                <a:solidFill>
                  <a:schemeClr val="dk1"/>
                </a:solidFill>
              </a:rPr>
              <a:t>CONCLUSION: </a:t>
            </a:r>
            <a:r>
              <a:rPr lang="en" sz="1300">
                <a:solidFill>
                  <a:schemeClr val="dk1"/>
                </a:solidFill>
              </a:rPr>
              <a:t>When it comes to anxiety and depression &lt; CLICK &gt;  it looks like the cluster with the mean age group of 21 is highest. </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&lt; CLICK &gt; Followed closely by the 45 mean age group. </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However, when it comes to anxiety, &lt; CLICK &gt;  the groups with the mean age of 45 and 22, respectively are remarkably less anxious than the cluster with the mean age of 20.  &lt; CLICK &gt;</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SO….moral of the story is… &lt; CLICK &gt;</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DON’T WORRY BE HAPPY, life gets better as you get older. &lt; CLICK &gt; &lt; NEXT SLIDE &gt;</a:t>
            </a:r>
            <a:endParaRPr sz="1300">
              <a:solidFill>
                <a:schemeClr val="dk1"/>
              </a:solidFill>
            </a:endParaRPr>
          </a:p>
          <a:p>
            <a:pPr indent="0" lvl="0" marL="0" rtl="0" algn="l">
              <a:spcBef>
                <a:spcPts val="0"/>
              </a:spcBef>
              <a:spcAft>
                <a:spcPts val="0"/>
              </a:spcAft>
              <a:buNone/>
            </a:pPr>
            <a:r>
              <a:t/>
            </a:r>
            <a:endParaRPr sz="13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3c3a5a00fe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3c3a5a00fe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rPr>
              <a:t>&lt; CLICK &gt; In the field of psychology, &lt; CLICK &gt;</a:t>
            </a:r>
            <a:endParaRPr b="1" sz="1400">
              <a:solidFill>
                <a:schemeClr val="dk1"/>
              </a:solidFill>
            </a:endParaRPr>
          </a:p>
          <a:p>
            <a:pPr indent="-317500" lvl="0" marL="457200" rtl="0" algn="l">
              <a:spcBef>
                <a:spcPts val="0"/>
              </a:spcBef>
              <a:spcAft>
                <a:spcPts val="0"/>
              </a:spcAft>
              <a:buClr>
                <a:schemeClr val="dk1"/>
              </a:buClr>
              <a:buSzPts val="1400"/>
              <a:buAutoNum type="arabicPeriod"/>
            </a:pPr>
            <a:r>
              <a:rPr lang="en" sz="1400">
                <a:solidFill>
                  <a:schemeClr val="dk1"/>
                </a:solidFill>
              </a:rPr>
              <a:t>Depression and anxiety are two of the most co-occurring disorders </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en" sz="1400">
                <a:solidFill>
                  <a:schemeClr val="dk1"/>
                </a:solidFill>
              </a:rPr>
              <a:t>&lt; CLICK &gt; historically it has been difficult to empirically distinguish between the two. </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en" sz="1400">
                <a:solidFill>
                  <a:schemeClr val="dk1"/>
                </a:solidFill>
              </a:rPr>
              <a:t>&lt; CLICK &gt; There are countless studies that have attempted to distinguish the overlap between the two and it has been challenging for researchers and clinicians alike.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&lt; CLICK &gt;</a:t>
            </a:r>
            <a:endParaRPr sz="1400">
              <a:solidFill>
                <a:schemeClr val="dk1"/>
              </a:solidFill>
            </a:endParaRPr>
          </a:p>
          <a:p>
            <a:pPr indent="0" lvl="0" marL="0" rtl="0" algn="l">
              <a:spcBef>
                <a:spcPts val="0"/>
              </a:spcBef>
              <a:spcAft>
                <a:spcPts val="0"/>
              </a:spcAft>
              <a:buClr>
                <a:schemeClr val="dk1"/>
              </a:buClr>
              <a:buSzPts val="1100"/>
              <a:buFont typeface="Arial"/>
              <a:buNone/>
            </a:pPr>
            <a:r>
              <a:rPr b="1" lang="en" sz="1400">
                <a:solidFill>
                  <a:schemeClr val="dk1"/>
                </a:solidFill>
              </a:rPr>
              <a:t>DASS Metrics have been rigorously tested. &lt; CLICK &gt;</a:t>
            </a:r>
            <a:endParaRPr b="1"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en" sz="1400">
                <a:solidFill>
                  <a:schemeClr val="dk1"/>
                </a:solidFill>
              </a:rPr>
              <a:t>The key objective was to create a scale that would cover the full range of core symptoms of depression and anxiety yet provide maximum distinction</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en" sz="1400">
                <a:solidFill>
                  <a:schemeClr val="dk1"/>
                </a:solidFill>
              </a:rPr>
              <a:t>&lt; CLICK &gt;  The essential value of DASS in a clinical setting is to CLARIFY the locus of emotional disturbance, as part of the broader task of clinical assessment.</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en" sz="1400">
                <a:solidFill>
                  <a:schemeClr val="dk1"/>
                </a:solidFill>
              </a:rPr>
              <a:t>&lt; CLICK &gt;  The essential function of the DASS  is to assess the severity of the </a:t>
            </a:r>
            <a:r>
              <a:rPr i="1" lang="en" sz="1400">
                <a:solidFill>
                  <a:schemeClr val="dk1"/>
                </a:solidFill>
              </a:rPr>
              <a:t>core</a:t>
            </a:r>
            <a:r>
              <a:rPr lang="en" sz="1400">
                <a:solidFill>
                  <a:schemeClr val="dk1"/>
                </a:solidFill>
              </a:rPr>
              <a:t> symptoms of depression, anxiety and stress.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b="1"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&lt; CLICK &gt;  DASS Scale was developed by Lovibond and Lovibond  as a</a:t>
            </a:r>
            <a:r>
              <a:rPr b="1" lang="en" sz="1400">
                <a:solidFill>
                  <a:schemeClr val="dk1"/>
                </a:solidFill>
              </a:rPr>
              <a:t> tripartite model of anxiety and depression</a:t>
            </a:r>
            <a:r>
              <a:rPr lang="en" sz="1400">
                <a:solidFill>
                  <a:schemeClr val="dk1"/>
                </a:solidFill>
              </a:rPr>
              <a:t> with 3 dimensions </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Just a bit of historical info: &lt; CLICK &gt; </a:t>
            </a:r>
            <a:r>
              <a:rPr lang="en" sz="1400">
                <a:solidFill>
                  <a:schemeClr val="dk1"/>
                </a:solidFill>
              </a:rPr>
              <a:t>How this scale came about was unique for its time, according to Yeung et alia.</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&lt; CLICK &gt; DASS was created with scientifically driven bootstrapping strategies, a resampling technique to test the significance of the difference between latent factors of depression and anxiety.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&lt; CLICK &gt; The STRESS subscale actually came about after developing depression and anxiety subscales.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Some common analyses that were utilized in the different studies reviewed by Yeung, Scholten, and others were: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Single-group CFA</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Multi-group CFA (Scholten, et al)</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Likelihood Ratio Test (chi-squared) for evaluating model fit (Scholten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Subsidized with Monte Carlo to compensate for sensitivity to significance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EFAs, PCAs, CFAs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1 to 3-factor analyses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Latent Factor Mean Comparisons</a:t>
            </a:r>
            <a:endParaRPr sz="1400">
              <a:solidFill>
                <a:schemeClr val="dk1"/>
              </a:solidFill>
            </a:endParaRPr>
          </a:p>
          <a:p>
            <a:pPr indent="0" lvl="0" marL="0" rtl="0" algn="l">
              <a:spcBef>
                <a:spcPts val="0"/>
              </a:spcBef>
              <a:spcAft>
                <a:spcPts val="0"/>
              </a:spcAft>
              <a:buNone/>
            </a:pPr>
            <a:r>
              <a:t/>
            </a:r>
            <a:endParaRPr b="1" sz="14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30fe52898a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30fe52898a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CHARLENE</a:t>
            </a:r>
            <a:r>
              <a:rPr lang="en" sz="1400"/>
              <a:t>:  </a:t>
            </a:r>
            <a:endParaRPr sz="1400"/>
          </a:p>
          <a:p>
            <a:pPr indent="-317500" lvl="0" marL="457200" rtl="0" algn="l">
              <a:spcBef>
                <a:spcPts val="0"/>
              </a:spcBef>
              <a:spcAft>
                <a:spcPts val="0"/>
              </a:spcAft>
              <a:buSzPts val="1400"/>
              <a:buChar char="-"/>
            </a:pPr>
            <a:r>
              <a:rPr lang="en" sz="1400"/>
              <a:t>Going back to the DASS scale and 16-Validity Check Items</a:t>
            </a:r>
            <a:endParaRPr sz="1400"/>
          </a:p>
          <a:p>
            <a:pPr indent="-317500" lvl="1" marL="914400" rtl="0" algn="l">
              <a:spcBef>
                <a:spcPts val="0"/>
              </a:spcBef>
              <a:spcAft>
                <a:spcPts val="0"/>
              </a:spcAft>
              <a:buSzPts val="1400"/>
              <a:buChar char="-"/>
            </a:pPr>
            <a:r>
              <a:rPr lang="en" sz="1400"/>
              <a:t>Flort or florted is actually a slang word. It means unintentional flirting. </a:t>
            </a:r>
            <a:endParaRPr sz="1400"/>
          </a:p>
          <a:p>
            <a:pPr indent="-317500" lvl="1" marL="914400" rtl="0" algn="l">
              <a:spcBef>
                <a:spcPts val="0"/>
              </a:spcBef>
              <a:spcAft>
                <a:spcPts val="0"/>
              </a:spcAft>
              <a:buSzPts val="1400"/>
              <a:buChar char="-"/>
            </a:pPr>
            <a:r>
              <a:rPr lang="en" sz="1400"/>
              <a:t>Verdid - sounds too similar to verdad in Spanish. </a:t>
            </a:r>
            <a:endParaRPr sz="1400"/>
          </a:p>
          <a:p>
            <a:pPr indent="-317500" lvl="2" marL="1371600" rtl="0" algn="l">
              <a:spcBef>
                <a:spcPts val="0"/>
              </a:spcBef>
              <a:spcAft>
                <a:spcPts val="0"/>
              </a:spcAft>
              <a:buSzPts val="1400"/>
              <a:buChar char="-"/>
            </a:pPr>
            <a:r>
              <a:rPr lang="en" sz="1400"/>
              <a:t>And according to The Free Dictionary.com VERDIT is synonymous to VERDICT. </a:t>
            </a:r>
            <a:endParaRPr sz="1400"/>
          </a:p>
          <a:p>
            <a:pPr indent="-317500" lvl="2" marL="1371600" rtl="0" algn="l">
              <a:spcBef>
                <a:spcPts val="0"/>
              </a:spcBef>
              <a:spcAft>
                <a:spcPts val="0"/>
              </a:spcAft>
              <a:buClr>
                <a:schemeClr val="dk1"/>
              </a:buClr>
              <a:buSzPts val="1400"/>
              <a:buChar char="-"/>
            </a:pPr>
            <a:r>
              <a:rPr lang="en" sz="1400">
                <a:solidFill>
                  <a:schemeClr val="dk1"/>
                </a:solidFill>
              </a:rPr>
              <a:t>Future investigators may want to come up with different non-words.</a:t>
            </a:r>
            <a:endParaRPr sz="1400"/>
          </a:p>
          <a:p>
            <a:pPr indent="0" lvl="0" marL="13716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Although there are not many DASS studies that have used K-Means or cluster analyses in general, it’s a great visual to see some of the correlations between symptomatology and other variables such as age, gender, etc. It’s also helpful to see how the groups segment and what each cluster share in common and give insight into planning future studies.</a:t>
            </a:r>
            <a:endParaRPr sz="14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30fe52898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30fe52898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3c61a4426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3c61a4426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30fe52898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30fe52898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3c3a5a00fe_0_3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23c3a5a00fe_0_384:notes"/>
          <p:cNvSpPr txBox="1"/>
          <p:nvPr>
            <p:ph idx="1" type="body"/>
          </p:nvPr>
        </p:nvSpPr>
        <p:spPr>
          <a:xfrm>
            <a:off x="685800" y="4343400"/>
            <a:ext cx="5486400" cy="4114800"/>
          </a:xfrm>
          <a:prstGeom prst="rect">
            <a:avLst/>
          </a:prstGeom>
          <a:noFill/>
          <a:ln>
            <a:noFill/>
          </a:ln>
        </p:spPr>
        <p:txBody>
          <a:bodyPr anchorCtr="0" anchor="t" bIns="91400" lIns="91400" spcFirstLastPara="1" rIns="91400" wrap="square" tIns="91400">
            <a:noAutofit/>
          </a:bodyPr>
          <a:lstStyle/>
          <a:p>
            <a:pPr indent="0" lvl="0" marL="0" rtl="0" algn="l">
              <a:spcBef>
                <a:spcPts val="0"/>
              </a:spcBef>
              <a:spcAft>
                <a:spcPts val="0"/>
              </a:spcAft>
              <a:buClr>
                <a:schemeClr val="dk1"/>
              </a:buClr>
              <a:buSzPts val="1100"/>
              <a:buFont typeface="Arial"/>
              <a:buNone/>
            </a:pPr>
            <a:r>
              <a:rPr b="1" lang="en" sz="1400">
                <a:solidFill>
                  <a:schemeClr val="dk1"/>
                </a:solidFill>
              </a:rPr>
              <a:t>Here is an overview of the DASS dimensions. </a:t>
            </a:r>
            <a:endParaRPr b="1" sz="1400">
              <a:solidFill>
                <a:schemeClr val="dk1"/>
              </a:solidFill>
            </a:endParaRPr>
          </a:p>
          <a:p>
            <a:pPr indent="0" lvl="0" marL="0" rtl="0" algn="l">
              <a:spcBef>
                <a:spcPts val="0"/>
              </a:spcBef>
              <a:spcAft>
                <a:spcPts val="0"/>
              </a:spcAft>
              <a:buClr>
                <a:schemeClr val="dk1"/>
              </a:buClr>
              <a:buSzPts val="1100"/>
              <a:buFont typeface="Arial"/>
              <a:buNone/>
            </a:pPr>
            <a:r>
              <a:t/>
            </a:r>
            <a:endParaRPr b="1" sz="1400">
              <a:solidFill>
                <a:schemeClr val="dk1"/>
              </a:solidFill>
            </a:endParaRPr>
          </a:p>
          <a:p>
            <a:pPr indent="0" lvl="0" marL="0" rtl="0" algn="l">
              <a:spcBef>
                <a:spcPts val="0"/>
              </a:spcBef>
              <a:spcAft>
                <a:spcPts val="0"/>
              </a:spcAft>
              <a:buClr>
                <a:schemeClr val="dk1"/>
              </a:buClr>
              <a:buSzPts val="1100"/>
              <a:buFont typeface="Arial"/>
              <a:buNone/>
            </a:pPr>
            <a:r>
              <a:rPr b="1" lang="en" sz="1400">
                <a:solidFill>
                  <a:schemeClr val="dk1"/>
                </a:solidFill>
              </a:rPr>
              <a:t>These are Characteristics &lt; CLICK &gt; of high scorers on each dimension &lt; CLICK &gt; and a few descriptions for each dimension are included &lt; CLICK &gt;</a:t>
            </a:r>
            <a:endParaRPr b="1"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b="1" lang="en" sz="1400">
                <a:solidFill>
                  <a:schemeClr val="dk1"/>
                </a:solidFill>
              </a:rPr>
              <a:t>Depression scale: &lt; CLICK &gt;</a:t>
            </a:r>
            <a:endParaRPr b="1"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Self-disparaging</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convinced life has no meaning or value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unable to experience enjoyment or satisfaction</a:t>
            </a:r>
            <a:endParaRPr sz="1400">
              <a:solidFill>
                <a:schemeClr val="dk1"/>
              </a:solidFill>
            </a:endParaRPr>
          </a:p>
          <a:p>
            <a:pPr indent="0" lvl="0" marL="0" rtl="0" algn="l">
              <a:spcBef>
                <a:spcPts val="0"/>
              </a:spcBef>
              <a:spcAft>
                <a:spcPts val="0"/>
              </a:spcAft>
              <a:buClr>
                <a:schemeClr val="dk1"/>
              </a:buClr>
              <a:buSzPts val="1100"/>
              <a:buFont typeface="Arial"/>
              <a:buNone/>
            </a:pPr>
            <a:r>
              <a:rPr b="1" lang="en" sz="1400">
                <a:solidFill>
                  <a:schemeClr val="dk1"/>
                </a:solidFill>
              </a:rPr>
              <a:t>Associated with words or ideas that have to do with</a:t>
            </a:r>
            <a:r>
              <a:rPr b="1" lang="en" sz="1400">
                <a:solidFill>
                  <a:srgbClr val="1155CC"/>
                </a:solidFill>
              </a:rPr>
              <a:t> “self-loathing, sadness, lacking energy, disinterest” </a:t>
            </a:r>
            <a:endParaRPr b="1" sz="1400">
              <a:solidFill>
                <a:srgbClr val="1155CC"/>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b="1" lang="en" sz="1400">
                <a:solidFill>
                  <a:srgbClr val="0000FF"/>
                </a:solidFill>
              </a:rPr>
              <a:t>Anxiety scale &lt; CLICK &gt;</a:t>
            </a:r>
            <a:endParaRPr b="1" sz="1400">
              <a:solidFill>
                <a:srgbClr val="0000FF"/>
              </a:solidFill>
            </a:endParaRPr>
          </a:p>
          <a:p>
            <a:pPr indent="-317500" lvl="0" marL="457200" rtl="0" algn="l">
              <a:spcBef>
                <a:spcPts val="0"/>
              </a:spcBef>
              <a:spcAft>
                <a:spcPts val="0"/>
              </a:spcAft>
              <a:buClr>
                <a:schemeClr val="dk1"/>
              </a:buClr>
              <a:buSzPts val="1400"/>
              <a:buChar char="-"/>
            </a:pPr>
            <a:r>
              <a:rPr lang="en" sz="1400">
                <a:solidFill>
                  <a:schemeClr val="dk1"/>
                </a:solidFill>
              </a:rPr>
              <a:t>apprehensive, panicky</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trembly, shaky</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sweatiness of the palms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worried about performance and possible loss of control</a:t>
            </a:r>
            <a:endParaRPr sz="1400">
              <a:solidFill>
                <a:schemeClr val="dk1"/>
              </a:solidFill>
            </a:endParaRPr>
          </a:p>
          <a:p>
            <a:pPr indent="0" lvl="0" marL="0" rtl="0" algn="l">
              <a:spcBef>
                <a:spcPts val="0"/>
              </a:spcBef>
              <a:spcAft>
                <a:spcPts val="0"/>
              </a:spcAft>
              <a:buClr>
                <a:schemeClr val="dk1"/>
              </a:buClr>
              <a:buSzPts val="1100"/>
              <a:buFont typeface="Arial"/>
              <a:buNone/>
            </a:pPr>
            <a:r>
              <a:rPr b="1" lang="en" sz="1400">
                <a:solidFill>
                  <a:schemeClr val="dk1"/>
                </a:solidFill>
              </a:rPr>
              <a:t>Associated with words like “worry” “fear” and “panic”</a:t>
            </a:r>
            <a:endParaRPr b="1"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b="1" lang="en" sz="1400">
                <a:solidFill>
                  <a:srgbClr val="0000FF"/>
                </a:solidFill>
              </a:rPr>
              <a:t>Stress scale &lt; CLICK &gt;</a:t>
            </a:r>
            <a:endParaRPr b="1" sz="1400">
              <a:solidFill>
                <a:srgbClr val="0000FF"/>
              </a:solidFill>
            </a:endParaRPr>
          </a:p>
          <a:p>
            <a:pPr indent="-317500" lvl="0" marL="457200" rtl="0" algn="l">
              <a:spcBef>
                <a:spcPts val="0"/>
              </a:spcBef>
              <a:spcAft>
                <a:spcPts val="0"/>
              </a:spcAft>
              <a:buClr>
                <a:schemeClr val="dk1"/>
              </a:buClr>
              <a:buSzPts val="1400"/>
              <a:buChar char="-"/>
            </a:pPr>
            <a:r>
              <a:rPr lang="en" sz="1400">
                <a:solidFill>
                  <a:schemeClr val="dk1"/>
                </a:solidFill>
              </a:rPr>
              <a:t>over-aroused, tense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unable to relax</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touchy, easily upset</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Irritable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intolerant of interruption or delay</a:t>
            </a:r>
            <a:endParaRPr sz="1400">
              <a:solidFill>
                <a:schemeClr val="dk1"/>
              </a:solidFill>
            </a:endParaRPr>
          </a:p>
          <a:p>
            <a:pPr indent="0" lvl="0" marL="0" rtl="0" algn="l">
              <a:spcBef>
                <a:spcPts val="0"/>
              </a:spcBef>
              <a:spcAft>
                <a:spcPts val="0"/>
              </a:spcAft>
              <a:buClr>
                <a:schemeClr val="dk1"/>
              </a:buClr>
              <a:buSzPts val="1100"/>
              <a:buFont typeface="Arial"/>
              <a:buNone/>
            </a:pPr>
            <a:r>
              <a:rPr b="1" lang="en" sz="1400">
                <a:solidFill>
                  <a:schemeClr val="dk1"/>
                </a:solidFill>
              </a:rPr>
              <a:t>Stress has to do with physiological responses, the autonomic nervous system. So words like </a:t>
            </a:r>
            <a:r>
              <a:rPr b="1" lang="en" sz="1400">
                <a:solidFill>
                  <a:srgbClr val="1155CC"/>
                </a:solidFill>
              </a:rPr>
              <a:t>“irritable, fidgety, tense, intolerant”</a:t>
            </a:r>
            <a:endParaRPr sz="1400">
              <a:solidFill>
                <a:srgbClr val="1155CC"/>
              </a:solidFill>
            </a:endParaRPr>
          </a:p>
          <a:p>
            <a:pPr indent="0" lvl="0" marL="0" rtl="0" algn="l">
              <a:spcBef>
                <a:spcPts val="0"/>
              </a:spcBef>
              <a:spcAft>
                <a:spcPts val="0"/>
              </a:spcAft>
              <a:buNone/>
            </a:pPr>
            <a:r>
              <a:t/>
            </a:r>
            <a:endParaRPr b="1" sz="14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3c3a5a00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3c3a5a00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rPr>
              <a:t>This study included 16 validity check items to make sure participants were paying attention and/or answering the questionnaire honestly. </a:t>
            </a:r>
            <a:endParaRPr b="1"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&lt;CLICK &gt; SO.. Let’s play a game! I’m going to quickly show you 16 words and at any point you can write in the chat your guesses or at the end of the list just call it out.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b="1" sz="1400">
              <a:solidFill>
                <a:schemeClr val="dk1"/>
              </a:solidFill>
            </a:endParaRPr>
          </a:p>
          <a:p>
            <a:pPr indent="0" lvl="0" marL="0" rtl="0" algn="l">
              <a:spcBef>
                <a:spcPts val="0"/>
              </a:spcBef>
              <a:spcAft>
                <a:spcPts val="0"/>
              </a:spcAft>
              <a:buClr>
                <a:schemeClr val="dk1"/>
              </a:buClr>
              <a:buSzPts val="1100"/>
              <a:buFont typeface="Arial"/>
              <a:buNone/>
            </a:pPr>
            <a:r>
              <a:rPr b="1" lang="en" sz="1400">
                <a:solidFill>
                  <a:schemeClr val="dk1"/>
                </a:solidFill>
              </a:rPr>
              <a:t>Now, the game is which WORD OR WORDS are not real.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&lt; CLICK THRU WORDS &gt;</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en" sz="1400">
                <a:solidFill>
                  <a:schemeClr val="dk1"/>
                </a:solidFill>
              </a:rPr>
              <a:t>The answer? &lt; CLICK &gt; </a:t>
            </a:r>
            <a:endParaRPr sz="1400">
              <a:solidFill>
                <a:schemeClr val="dk1"/>
              </a:solidFill>
            </a:endParaRPr>
          </a:p>
          <a:p>
            <a:pPr indent="-317500" lvl="1" marL="914400" rtl="0" algn="l">
              <a:spcBef>
                <a:spcPts val="0"/>
              </a:spcBef>
              <a:spcAft>
                <a:spcPts val="0"/>
              </a:spcAft>
              <a:buClr>
                <a:schemeClr val="dk1"/>
              </a:buClr>
              <a:buSzPts val="1400"/>
              <a:buAutoNum type="alphaLcPeriod"/>
            </a:pPr>
            <a:r>
              <a:rPr lang="en" sz="1400">
                <a:solidFill>
                  <a:schemeClr val="dk1"/>
                </a:solidFill>
              </a:rPr>
              <a:t>3 out of the 16 words were not real words. Those words are &lt; CLICK AS YOU SAY THEM &gt;</a:t>
            </a:r>
            <a:endParaRPr sz="1400">
              <a:solidFill>
                <a:schemeClr val="dk1"/>
              </a:solidFill>
            </a:endParaRPr>
          </a:p>
          <a:p>
            <a:pPr indent="-317500" lvl="2" marL="1371600" rtl="0" algn="l">
              <a:spcBef>
                <a:spcPts val="0"/>
              </a:spcBef>
              <a:spcAft>
                <a:spcPts val="0"/>
              </a:spcAft>
              <a:buClr>
                <a:schemeClr val="dk1"/>
              </a:buClr>
              <a:buSzPts val="1400"/>
              <a:buAutoNum type="romanLcPeriod"/>
            </a:pPr>
            <a:r>
              <a:rPr lang="en" sz="1400">
                <a:solidFill>
                  <a:schemeClr val="dk1"/>
                </a:solidFill>
              </a:rPr>
              <a:t>Cuivocal</a:t>
            </a:r>
            <a:endParaRPr sz="1400">
              <a:solidFill>
                <a:schemeClr val="dk1"/>
              </a:solidFill>
            </a:endParaRPr>
          </a:p>
          <a:p>
            <a:pPr indent="-317500" lvl="2" marL="1371600" rtl="0" algn="l">
              <a:spcBef>
                <a:spcPts val="0"/>
              </a:spcBef>
              <a:spcAft>
                <a:spcPts val="0"/>
              </a:spcAft>
              <a:buClr>
                <a:schemeClr val="dk1"/>
              </a:buClr>
              <a:buSzPts val="1400"/>
              <a:buAutoNum type="romanLcPeriod"/>
            </a:pPr>
            <a:r>
              <a:rPr lang="en" sz="1400">
                <a:solidFill>
                  <a:schemeClr val="dk1"/>
                </a:solidFill>
              </a:rPr>
              <a:t>Florted</a:t>
            </a:r>
            <a:endParaRPr sz="1400">
              <a:solidFill>
                <a:schemeClr val="dk1"/>
              </a:solidFill>
            </a:endParaRPr>
          </a:p>
          <a:p>
            <a:pPr indent="-317500" lvl="2" marL="1371600" rtl="0" algn="l">
              <a:spcBef>
                <a:spcPts val="0"/>
              </a:spcBef>
              <a:spcAft>
                <a:spcPts val="0"/>
              </a:spcAft>
              <a:buClr>
                <a:schemeClr val="dk1"/>
              </a:buClr>
              <a:buSzPts val="1400"/>
              <a:buAutoNum type="romanLcPeriod"/>
            </a:pPr>
            <a:r>
              <a:rPr lang="en" sz="1400">
                <a:solidFill>
                  <a:schemeClr val="dk1"/>
                </a:solidFill>
              </a:rPr>
              <a:t>Verdid</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&lt; CLICK &gt;</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en" sz="1400">
                <a:solidFill>
                  <a:schemeClr val="dk1"/>
                </a:solidFill>
              </a:rPr>
              <a:t>As you may have guessed the subjects were asked to check all words whose definitions they were certain of.  &lt; CLICK &gt;</a:t>
            </a:r>
            <a:endParaRPr sz="1400">
              <a:solidFill>
                <a:schemeClr val="dk1"/>
              </a:solidFill>
            </a:endParaRPr>
          </a:p>
          <a:p>
            <a:pPr indent="-317500" lvl="1" marL="914400" rtl="0" algn="l">
              <a:spcBef>
                <a:spcPts val="0"/>
              </a:spcBef>
              <a:spcAft>
                <a:spcPts val="0"/>
              </a:spcAft>
              <a:buClr>
                <a:schemeClr val="dk1"/>
              </a:buClr>
              <a:buSzPts val="1400"/>
              <a:buAutoNum type="alphaLcPeriod" startAt="2"/>
            </a:pPr>
            <a:r>
              <a:rPr lang="en" sz="1400">
                <a:solidFill>
                  <a:schemeClr val="dk1"/>
                </a:solidFill>
              </a:rPr>
              <a:t>1 = checked, 0 = not checked &lt; CLICK &gt;</a:t>
            </a:r>
            <a:endParaRPr sz="1400">
              <a:solidFill>
                <a:schemeClr val="dk1"/>
              </a:solidFill>
            </a:endParaRPr>
          </a:p>
          <a:p>
            <a:pPr indent="-317500" lvl="1" marL="914400" rtl="0" algn="l">
              <a:spcBef>
                <a:spcPts val="0"/>
              </a:spcBef>
              <a:spcAft>
                <a:spcPts val="0"/>
              </a:spcAft>
              <a:buClr>
                <a:schemeClr val="dk1"/>
              </a:buClr>
              <a:buSzPts val="1400"/>
              <a:buAutoNum type="alphaLcPeriod" startAt="2"/>
            </a:pPr>
            <a:r>
              <a:rPr lang="en" sz="1400">
                <a:solidFill>
                  <a:schemeClr val="dk1"/>
                </a:solidFill>
              </a:rPr>
              <a:t>Those who responded with a “1” to nonwords were omitted from the final data set. &lt; CLICK &gt;</a:t>
            </a:r>
            <a:endParaRPr sz="1400">
              <a:solidFill>
                <a:schemeClr val="dk1"/>
              </a:solidFill>
            </a:endParaRPr>
          </a:p>
          <a:p>
            <a:pPr indent="0" lvl="0" marL="457200" rtl="0" algn="l">
              <a:spcBef>
                <a:spcPts val="0"/>
              </a:spcBef>
              <a:spcAft>
                <a:spcPts val="0"/>
              </a:spcAft>
              <a:buClr>
                <a:schemeClr val="dk1"/>
              </a:buClr>
              <a:buSzPts val="1100"/>
              <a:buFont typeface="Arial"/>
              <a:buNone/>
            </a:pPr>
            <a:r>
              <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en" sz="1400">
                <a:solidFill>
                  <a:schemeClr val="dk1"/>
                </a:solidFill>
              </a:rPr>
              <a:t>This dataset originally came with 39,775 observations</a:t>
            </a:r>
            <a:endParaRPr sz="1400">
              <a:solidFill>
                <a:schemeClr val="dk1"/>
              </a:solidFill>
            </a:endParaRPr>
          </a:p>
          <a:p>
            <a:pPr indent="-317500" lvl="1" marL="914400" rtl="0" algn="l">
              <a:spcBef>
                <a:spcPts val="0"/>
              </a:spcBef>
              <a:spcAft>
                <a:spcPts val="0"/>
              </a:spcAft>
              <a:buClr>
                <a:schemeClr val="dk1"/>
              </a:buClr>
              <a:buSzPts val="1400"/>
              <a:buAutoNum type="alphaLcPeriod" startAt="2"/>
            </a:pPr>
            <a:r>
              <a:rPr lang="en" sz="1400">
                <a:solidFill>
                  <a:schemeClr val="dk1"/>
                </a:solidFill>
              </a:rPr>
              <a:t>After vetting for these validity items,  &lt; CLICK &gt;</a:t>
            </a:r>
            <a:endParaRPr sz="1400">
              <a:solidFill>
                <a:schemeClr val="dk1"/>
              </a:solidFill>
            </a:endParaRPr>
          </a:p>
          <a:p>
            <a:pPr indent="-317500" lvl="2" marL="1371600" rtl="0" algn="l">
              <a:spcBef>
                <a:spcPts val="0"/>
              </a:spcBef>
              <a:spcAft>
                <a:spcPts val="0"/>
              </a:spcAft>
              <a:buClr>
                <a:schemeClr val="dk1"/>
              </a:buClr>
              <a:buSzPts val="1400"/>
              <a:buChar char="■"/>
            </a:pPr>
            <a:r>
              <a:rPr lang="en" sz="1400">
                <a:solidFill>
                  <a:schemeClr val="dk1"/>
                </a:solidFill>
              </a:rPr>
              <a:t> 5,192 observations were deleted (about 13%) - &lt; CLICK &gt;</a:t>
            </a:r>
            <a:endParaRPr sz="1400">
              <a:solidFill>
                <a:schemeClr val="dk1"/>
              </a:solidFill>
            </a:endParaRPr>
          </a:p>
          <a:p>
            <a:pPr indent="-317500" lvl="2" marL="1371600" rtl="0" algn="l">
              <a:spcBef>
                <a:spcPts val="0"/>
              </a:spcBef>
              <a:spcAft>
                <a:spcPts val="0"/>
              </a:spcAft>
              <a:buClr>
                <a:schemeClr val="dk1"/>
              </a:buClr>
              <a:buSzPts val="1400"/>
              <a:buChar char="■"/>
            </a:pPr>
            <a:r>
              <a:rPr lang="en" sz="1400">
                <a:solidFill>
                  <a:schemeClr val="dk1"/>
                </a:solidFill>
              </a:rPr>
              <a:t>which left 34,583 observations remaining </a:t>
            </a:r>
            <a:r>
              <a:rPr b="1" lang="en" sz="1400" u="sng">
                <a:solidFill>
                  <a:schemeClr val="dk1"/>
                </a:solidFill>
              </a:rPr>
              <a:t>at this point </a:t>
            </a:r>
            <a:r>
              <a:rPr lang="en" sz="1400">
                <a:solidFill>
                  <a:schemeClr val="dk1"/>
                </a:solidFill>
              </a:rPr>
              <a:t>in the data cleaning process.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3c61a4426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3c61a4426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3c61a4426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3c61a4426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htmlpreview.github.io/?https://github.com/eleochess/qlik-playground/blob/master/DASS_Data_Final%20-%20Distribution.htm" TargetMode="External"/><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25.png"/><Relationship Id="rId6" Type="http://schemas.openxmlformats.org/officeDocument/2006/relationships/image" Target="../media/image38.png"/><Relationship Id="rId7"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image" Target="../media/image37.png"/><Relationship Id="rId5"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21.png"/><Relationship Id="rId5"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9.png"/><Relationship Id="rId4" Type="http://schemas.openxmlformats.org/officeDocument/2006/relationships/image" Target="../media/image29.png"/><Relationship Id="rId9" Type="http://schemas.openxmlformats.org/officeDocument/2006/relationships/image" Target="../media/image33.png"/><Relationship Id="rId5" Type="http://schemas.openxmlformats.org/officeDocument/2006/relationships/image" Target="../media/image27.png"/><Relationship Id="rId6" Type="http://schemas.openxmlformats.org/officeDocument/2006/relationships/image" Target="../media/image32.png"/><Relationship Id="rId7" Type="http://schemas.openxmlformats.org/officeDocument/2006/relationships/image" Target="../media/image30.png"/><Relationship Id="rId8"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doi.org/10.1016/j.jad.2008.01.023" TargetMode="External"/><Relationship Id="rId4" Type="http://schemas.openxmlformats.org/officeDocument/2006/relationships/hyperlink" Target="http://www2.psy.unsw.edu.au/dass/over.htm" TargetMode="External"/><Relationship Id="rId5" Type="http://schemas.openxmlformats.org/officeDocument/2006/relationships/hyperlink" Target="https://doi.org/10.1016/j.procs.2020.03.44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openpsychometrics.org/_rawdat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p:nvPr/>
        </p:nvSpPr>
        <p:spPr>
          <a:xfrm>
            <a:off x="0" y="3492900"/>
            <a:ext cx="9144000" cy="165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STAT 553 Research Project: Depression, Anxiety, and Stress</a:t>
            </a:r>
            <a:endParaRPr/>
          </a:p>
        </p:txBody>
      </p:sp>
      <p:sp>
        <p:nvSpPr>
          <p:cNvPr id="61" name="Google Shape;61;p13"/>
          <p:cNvSpPr txBox="1"/>
          <p:nvPr>
            <p:ph idx="1" type="subTitle"/>
          </p:nvPr>
        </p:nvSpPr>
        <p:spPr>
          <a:xfrm>
            <a:off x="1160175" y="4400700"/>
            <a:ext cx="7801500" cy="4938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en" sz="1800">
                <a:solidFill>
                  <a:schemeClr val="lt1"/>
                </a:solidFill>
              </a:rPr>
              <a:t>Bernal, I., Del Carpio Bellido Vargas, L., Hermosillo, B. &amp; Yang, C. (2023)</a:t>
            </a:r>
            <a:endParaRPr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idx="1" type="body"/>
          </p:nvPr>
        </p:nvSpPr>
        <p:spPr>
          <a:xfrm>
            <a:off x="311700" y="4421100"/>
            <a:ext cx="8520600" cy="4626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r">
              <a:spcBef>
                <a:spcPts val="0"/>
              </a:spcBef>
              <a:spcAft>
                <a:spcPts val="1200"/>
              </a:spcAft>
              <a:buNone/>
            </a:pPr>
            <a:r>
              <a:rPr lang="en" u="sng">
                <a:solidFill>
                  <a:schemeClr val="hlink"/>
                </a:solidFill>
                <a:hlinkClick r:id="rId3"/>
              </a:rPr>
              <a:t>Explore here</a:t>
            </a:r>
            <a:endParaRPr/>
          </a:p>
        </p:txBody>
      </p:sp>
      <p:sp>
        <p:nvSpPr>
          <p:cNvPr id="144" name="Google Shape;144;p22"/>
          <p:cNvSpPr/>
          <p:nvPr/>
        </p:nvSpPr>
        <p:spPr>
          <a:xfrm>
            <a:off x="0" y="0"/>
            <a:ext cx="9144000" cy="912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B45F06"/>
                </a:solidFill>
                <a:latin typeface="Oswald"/>
                <a:ea typeface="Oswald"/>
                <a:cs typeface="Oswald"/>
                <a:sym typeface="Oswald"/>
              </a:rPr>
              <a:t>  Summary of data distribution</a:t>
            </a:r>
            <a:endParaRPr sz="3000">
              <a:solidFill>
                <a:srgbClr val="B45F06"/>
              </a:solidFill>
              <a:latin typeface="Oswald"/>
              <a:ea typeface="Oswald"/>
              <a:cs typeface="Oswald"/>
              <a:sym typeface="Oswald"/>
            </a:endParaRPr>
          </a:p>
        </p:txBody>
      </p:sp>
      <p:pic>
        <p:nvPicPr>
          <p:cNvPr id="145" name="Google Shape;145;p22"/>
          <p:cNvPicPr preferRelativeResize="0"/>
          <p:nvPr/>
        </p:nvPicPr>
        <p:blipFill>
          <a:blip r:embed="rId4">
            <a:alphaModFix/>
          </a:blip>
          <a:stretch>
            <a:fillRect/>
          </a:stretch>
        </p:blipFill>
        <p:spPr>
          <a:xfrm>
            <a:off x="94625" y="1028850"/>
            <a:ext cx="8653698" cy="1912308"/>
          </a:xfrm>
          <a:prstGeom prst="rect">
            <a:avLst/>
          </a:prstGeom>
          <a:noFill/>
          <a:ln>
            <a:noFill/>
          </a:ln>
        </p:spPr>
      </p:pic>
      <p:pic>
        <p:nvPicPr>
          <p:cNvPr id="146" name="Google Shape;146;p22"/>
          <p:cNvPicPr preferRelativeResize="0"/>
          <p:nvPr/>
        </p:nvPicPr>
        <p:blipFill>
          <a:blip r:embed="rId5">
            <a:alphaModFix/>
          </a:blip>
          <a:stretch>
            <a:fillRect/>
          </a:stretch>
        </p:blipFill>
        <p:spPr>
          <a:xfrm>
            <a:off x="288688" y="1819025"/>
            <a:ext cx="8566626" cy="1989750"/>
          </a:xfrm>
          <a:prstGeom prst="rect">
            <a:avLst/>
          </a:prstGeom>
          <a:noFill/>
          <a:ln>
            <a:noFill/>
          </a:ln>
        </p:spPr>
      </p:pic>
      <p:pic>
        <p:nvPicPr>
          <p:cNvPr id="147" name="Google Shape;147;p22"/>
          <p:cNvPicPr preferRelativeResize="0"/>
          <p:nvPr/>
        </p:nvPicPr>
        <p:blipFill>
          <a:blip r:embed="rId6">
            <a:alphaModFix/>
          </a:blip>
          <a:stretch>
            <a:fillRect/>
          </a:stretch>
        </p:blipFill>
        <p:spPr>
          <a:xfrm>
            <a:off x="757300" y="2571750"/>
            <a:ext cx="5775501" cy="2168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p:nvPr/>
        </p:nvSpPr>
        <p:spPr>
          <a:xfrm>
            <a:off x="0" y="0"/>
            <a:ext cx="9144000" cy="912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B45F06"/>
                </a:solidFill>
                <a:latin typeface="Oswald"/>
                <a:ea typeface="Oswald"/>
                <a:cs typeface="Oswald"/>
                <a:sym typeface="Oswald"/>
              </a:rPr>
              <a:t>  Sample Frequencies</a:t>
            </a:r>
            <a:endParaRPr sz="3000">
              <a:solidFill>
                <a:srgbClr val="B45F06"/>
              </a:solidFill>
              <a:latin typeface="Oswald"/>
              <a:ea typeface="Oswald"/>
              <a:cs typeface="Oswald"/>
              <a:sym typeface="Oswald"/>
            </a:endParaRPr>
          </a:p>
        </p:txBody>
      </p:sp>
      <p:sp>
        <p:nvSpPr>
          <p:cNvPr id="153" name="Google Shape;153;p23"/>
          <p:cNvSpPr txBox="1"/>
          <p:nvPr>
            <p:ph idx="1" type="body"/>
          </p:nvPr>
        </p:nvSpPr>
        <p:spPr>
          <a:xfrm>
            <a:off x="311700" y="1152475"/>
            <a:ext cx="8520600" cy="3869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After cleaning the data set we were left with a total of 30,029 records.</a:t>
            </a:r>
            <a:endParaRPr/>
          </a:p>
          <a:p>
            <a:pPr indent="-342900" lvl="0" marL="457200" rtl="0" algn="l">
              <a:spcBef>
                <a:spcPts val="0"/>
              </a:spcBef>
              <a:spcAft>
                <a:spcPts val="0"/>
              </a:spcAft>
              <a:buSzPts val="1800"/>
              <a:buChar char="●"/>
            </a:pPr>
            <a:r>
              <a:rPr lang="en"/>
              <a:t>Majority of participants…</a:t>
            </a:r>
            <a:endParaRPr/>
          </a:p>
          <a:p>
            <a:pPr indent="-317500" lvl="1" marL="914400" rtl="0" algn="l">
              <a:spcBef>
                <a:spcPts val="0"/>
              </a:spcBef>
              <a:spcAft>
                <a:spcPts val="0"/>
              </a:spcAft>
              <a:buSzPts val="1400"/>
              <a:buChar char="○"/>
            </a:pPr>
            <a:r>
              <a:rPr lang="en"/>
              <a:t>From Malaysia (n=16,771; 55.85%)</a:t>
            </a:r>
            <a:endParaRPr/>
          </a:p>
          <a:p>
            <a:pPr indent="-317500" lvl="1" marL="914400" rtl="0" algn="l">
              <a:spcBef>
                <a:spcPts val="0"/>
              </a:spcBef>
              <a:spcAft>
                <a:spcPts val="0"/>
              </a:spcAft>
              <a:buSzPts val="1400"/>
              <a:buChar char="○"/>
            </a:pPr>
            <a:r>
              <a:rPr lang="en"/>
              <a:t>Had a University Degree (n=11,849; </a:t>
            </a:r>
            <a:r>
              <a:rPr lang="en"/>
              <a:t>39.46%</a:t>
            </a:r>
            <a:r>
              <a:rPr lang="en"/>
              <a:t>) </a:t>
            </a:r>
            <a:endParaRPr/>
          </a:p>
          <a:p>
            <a:pPr indent="-317500" lvl="1" marL="914400" rtl="0" algn="l">
              <a:spcBef>
                <a:spcPts val="0"/>
              </a:spcBef>
              <a:spcAft>
                <a:spcPts val="0"/>
              </a:spcAft>
              <a:buSzPts val="1400"/>
              <a:buChar char="○"/>
            </a:pPr>
            <a:r>
              <a:rPr lang="en"/>
              <a:t>Reported Urban (town, city) living (n=13,595; 45.27%)</a:t>
            </a:r>
            <a:endParaRPr/>
          </a:p>
          <a:p>
            <a:pPr indent="-317500" lvl="1" marL="914400" rtl="0" algn="l">
              <a:spcBef>
                <a:spcPts val="0"/>
              </a:spcBef>
              <a:spcAft>
                <a:spcPts val="0"/>
              </a:spcAft>
              <a:buSzPts val="1400"/>
              <a:buChar char="○"/>
            </a:pPr>
            <a:r>
              <a:rPr lang="en"/>
              <a:t>Identified as female (n=22,920; </a:t>
            </a:r>
            <a:r>
              <a:rPr lang="en"/>
              <a:t>76.33%</a:t>
            </a:r>
            <a:r>
              <a:rPr lang="en"/>
              <a:t>)</a:t>
            </a:r>
            <a:endParaRPr/>
          </a:p>
          <a:p>
            <a:pPr indent="-317500" lvl="1" marL="914400" rtl="0" algn="l">
              <a:spcBef>
                <a:spcPts val="0"/>
              </a:spcBef>
              <a:spcAft>
                <a:spcPts val="0"/>
              </a:spcAft>
              <a:buSzPts val="1400"/>
              <a:buChar char="○"/>
            </a:pPr>
            <a:r>
              <a:rPr lang="en"/>
              <a:t>English was not their native language (n=19,265; 65.35%)</a:t>
            </a:r>
            <a:endParaRPr/>
          </a:p>
          <a:p>
            <a:pPr indent="-317500" lvl="1" marL="914400" rtl="0" algn="l">
              <a:spcBef>
                <a:spcPts val="0"/>
              </a:spcBef>
              <a:spcAft>
                <a:spcPts val="0"/>
              </a:spcAft>
              <a:buSzPts val="1400"/>
              <a:buChar char="○"/>
            </a:pPr>
            <a:r>
              <a:rPr lang="en"/>
              <a:t>Were Muslim (n=17,051; 56.78%)</a:t>
            </a:r>
            <a:endParaRPr/>
          </a:p>
          <a:p>
            <a:pPr indent="-317500" lvl="1" marL="914400" rtl="0" algn="l">
              <a:spcBef>
                <a:spcPts val="0"/>
              </a:spcBef>
              <a:spcAft>
                <a:spcPts val="0"/>
              </a:spcAft>
              <a:buSzPts val="1400"/>
              <a:buChar char="○"/>
            </a:pPr>
            <a:r>
              <a:rPr lang="en"/>
              <a:t>Identified as heterosexual (n=20,069; </a:t>
            </a:r>
            <a:r>
              <a:rPr lang="en"/>
              <a:t>66.83%</a:t>
            </a:r>
            <a:r>
              <a:rPr lang="en"/>
              <a:t>)</a:t>
            </a:r>
            <a:endParaRPr/>
          </a:p>
          <a:p>
            <a:pPr indent="-317500" lvl="1" marL="914400" rtl="0" algn="l">
              <a:spcBef>
                <a:spcPts val="0"/>
              </a:spcBef>
              <a:spcAft>
                <a:spcPts val="0"/>
              </a:spcAft>
              <a:buSzPts val="1400"/>
              <a:buChar char="○"/>
            </a:pPr>
            <a:r>
              <a:rPr lang="en"/>
              <a:t>Were Asian (n=17,880; 59.54%)</a:t>
            </a:r>
            <a:endParaRPr/>
          </a:p>
          <a:p>
            <a:pPr indent="-317500" lvl="1" marL="914400" rtl="0" algn="l">
              <a:spcBef>
                <a:spcPts val="0"/>
              </a:spcBef>
              <a:spcAft>
                <a:spcPts val="0"/>
              </a:spcAft>
              <a:buSzPts val="1400"/>
              <a:buChar char="○"/>
            </a:pPr>
            <a:r>
              <a:rPr lang="en"/>
              <a:t>Stated that they had not voted (</a:t>
            </a:r>
            <a:r>
              <a:rPr lang="en"/>
              <a:t>n=21,576; 71.85%) </a:t>
            </a:r>
            <a:endParaRPr/>
          </a:p>
          <a:p>
            <a:pPr indent="-317500" lvl="1" marL="914400" rtl="0" algn="l">
              <a:spcBef>
                <a:spcPts val="0"/>
              </a:spcBef>
              <a:spcAft>
                <a:spcPts val="0"/>
              </a:spcAft>
              <a:buSzPts val="1400"/>
              <a:buChar char="○"/>
            </a:pPr>
            <a:r>
              <a:rPr lang="en"/>
              <a:t>Had Never Married (n=25,982; 86.52%)</a:t>
            </a:r>
            <a:endParaRPr/>
          </a:p>
          <a:p>
            <a:pPr indent="-317500" lvl="1" marL="914400" rtl="0" algn="l">
              <a:spcBef>
                <a:spcPts val="0"/>
              </a:spcBef>
              <a:spcAft>
                <a:spcPts val="0"/>
              </a:spcAft>
              <a:buSzPts val="1400"/>
              <a:buChar char="○"/>
            </a:pPr>
            <a:r>
              <a:rPr lang="en"/>
              <a:t>Reported they had a major</a:t>
            </a:r>
            <a:r>
              <a:rPr lang="en"/>
              <a:t> (n=21,764; 72.48%)</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idx="1" type="body"/>
          </p:nvPr>
        </p:nvSpPr>
        <p:spPr>
          <a:xfrm>
            <a:off x="311700" y="1152475"/>
            <a:ext cx="8520600" cy="3869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The mean age for participants was 23.44, ranging from 13-99 years old.</a:t>
            </a:r>
            <a:endParaRPr/>
          </a:p>
          <a:p>
            <a:pPr indent="-334327" lvl="0" marL="457200" rtl="0" algn="l">
              <a:spcBef>
                <a:spcPts val="0"/>
              </a:spcBef>
              <a:spcAft>
                <a:spcPts val="0"/>
              </a:spcAft>
              <a:buSzPct val="100000"/>
              <a:buChar char="●"/>
            </a:pPr>
            <a:r>
              <a:rPr lang="en"/>
              <a:t>The mean family size 3.56, ranging from 1-133 family members (max family size may be entry error).</a:t>
            </a:r>
            <a:endParaRPr/>
          </a:p>
          <a:p>
            <a:pPr indent="-334327" lvl="0" marL="457200" rtl="0" algn="l">
              <a:spcBef>
                <a:spcPts val="0"/>
              </a:spcBef>
              <a:spcAft>
                <a:spcPts val="0"/>
              </a:spcAft>
              <a:buSzPct val="100000"/>
              <a:buChar char="●"/>
            </a:pPr>
            <a:r>
              <a:rPr lang="en"/>
              <a:t>For our subscales we found:</a:t>
            </a:r>
            <a:endParaRPr/>
          </a:p>
          <a:p>
            <a:pPr indent="-310832" lvl="1" marL="914400" rtl="0" algn="l">
              <a:spcBef>
                <a:spcPts val="0"/>
              </a:spcBef>
              <a:spcAft>
                <a:spcPts val="0"/>
              </a:spcAft>
              <a:buSzPct val="100000"/>
              <a:buChar char="○"/>
            </a:pPr>
            <a:r>
              <a:rPr lang="en"/>
              <a:t>Depression:</a:t>
            </a:r>
            <a:endParaRPr/>
          </a:p>
          <a:p>
            <a:pPr indent="-310832" lvl="2" marL="1371600" rtl="0" algn="l">
              <a:spcBef>
                <a:spcPts val="0"/>
              </a:spcBef>
              <a:spcAft>
                <a:spcPts val="0"/>
              </a:spcAft>
              <a:buSzPct val="100000"/>
              <a:buChar char="■"/>
            </a:pPr>
            <a:r>
              <a:rPr lang="en"/>
              <a:t>Mean: 34.89</a:t>
            </a:r>
            <a:endParaRPr/>
          </a:p>
          <a:p>
            <a:pPr indent="-310832" lvl="2" marL="1371600" rtl="0" algn="l">
              <a:spcBef>
                <a:spcPts val="0"/>
              </a:spcBef>
              <a:spcAft>
                <a:spcPts val="0"/>
              </a:spcAft>
              <a:buSzPct val="100000"/>
              <a:buChar char="■"/>
            </a:pPr>
            <a:r>
              <a:rPr lang="en"/>
              <a:t>Min: 14</a:t>
            </a:r>
            <a:endParaRPr/>
          </a:p>
          <a:p>
            <a:pPr indent="-310832" lvl="2" marL="1371600" rtl="0" algn="l">
              <a:spcBef>
                <a:spcPts val="0"/>
              </a:spcBef>
              <a:spcAft>
                <a:spcPts val="0"/>
              </a:spcAft>
              <a:buSzPct val="100000"/>
              <a:buChar char="■"/>
            </a:pPr>
            <a:r>
              <a:rPr lang="en"/>
              <a:t>Max: 56</a:t>
            </a:r>
            <a:endParaRPr/>
          </a:p>
          <a:p>
            <a:pPr indent="-310832" lvl="1" marL="914400" rtl="0" algn="l">
              <a:spcBef>
                <a:spcPts val="0"/>
              </a:spcBef>
              <a:spcAft>
                <a:spcPts val="0"/>
              </a:spcAft>
              <a:buSzPct val="100000"/>
              <a:buChar char="○"/>
            </a:pPr>
            <a:r>
              <a:rPr lang="en"/>
              <a:t>Anxiety;</a:t>
            </a:r>
            <a:endParaRPr/>
          </a:p>
          <a:p>
            <a:pPr indent="-310832" lvl="2" marL="1371600" rtl="0" algn="l">
              <a:spcBef>
                <a:spcPts val="0"/>
              </a:spcBef>
              <a:spcAft>
                <a:spcPts val="0"/>
              </a:spcAft>
              <a:buSzPct val="100000"/>
              <a:buChar char="■"/>
            </a:pPr>
            <a:r>
              <a:rPr lang="en"/>
              <a:t>Mean: 29.75</a:t>
            </a:r>
            <a:endParaRPr/>
          </a:p>
          <a:p>
            <a:pPr indent="-310832" lvl="2" marL="1371600" rtl="0" algn="l">
              <a:spcBef>
                <a:spcPts val="0"/>
              </a:spcBef>
              <a:spcAft>
                <a:spcPts val="0"/>
              </a:spcAft>
              <a:buSzPct val="100000"/>
              <a:buChar char="■"/>
            </a:pPr>
            <a:r>
              <a:rPr lang="en"/>
              <a:t>Min: 14</a:t>
            </a:r>
            <a:endParaRPr/>
          </a:p>
          <a:p>
            <a:pPr indent="-310832" lvl="2" marL="1371600" rtl="0" algn="l">
              <a:spcBef>
                <a:spcPts val="0"/>
              </a:spcBef>
              <a:spcAft>
                <a:spcPts val="0"/>
              </a:spcAft>
              <a:buSzPct val="100000"/>
              <a:buChar char="■"/>
            </a:pPr>
            <a:r>
              <a:rPr lang="en"/>
              <a:t>Max: 56</a:t>
            </a:r>
            <a:endParaRPr/>
          </a:p>
          <a:p>
            <a:pPr indent="-310832" lvl="1" marL="914400" rtl="0" algn="l">
              <a:spcBef>
                <a:spcPts val="0"/>
              </a:spcBef>
              <a:spcAft>
                <a:spcPts val="0"/>
              </a:spcAft>
              <a:buSzPct val="100000"/>
              <a:buChar char="○"/>
            </a:pPr>
            <a:r>
              <a:rPr lang="en" sz="1400"/>
              <a:t>Stress: </a:t>
            </a:r>
            <a:endParaRPr sz="1400"/>
          </a:p>
          <a:p>
            <a:pPr indent="-310832" lvl="2" marL="1371600" rtl="0" algn="l">
              <a:spcBef>
                <a:spcPts val="0"/>
              </a:spcBef>
              <a:spcAft>
                <a:spcPts val="0"/>
              </a:spcAft>
              <a:buSzPct val="100000"/>
              <a:buChar char="■"/>
            </a:pPr>
            <a:r>
              <a:rPr lang="en"/>
              <a:t>Mean; 34.96</a:t>
            </a:r>
            <a:endParaRPr/>
          </a:p>
          <a:p>
            <a:pPr indent="-310832" lvl="2" marL="1371600" rtl="0" algn="l">
              <a:spcBef>
                <a:spcPts val="0"/>
              </a:spcBef>
              <a:spcAft>
                <a:spcPts val="0"/>
              </a:spcAft>
              <a:buSzPct val="100000"/>
              <a:buChar char="■"/>
            </a:pPr>
            <a:r>
              <a:rPr lang="en"/>
              <a:t>Min: 14</a:t>
            </a:r>
            <a:endParaRPr/>
          </a:p>
          <a:p>
            <a:pPr indent="-310832" lvl="2" marL="1371600" rtl="0" algn="l">
              <a:spcBef>
                <a:spcPts val="0"/>
              </a:spcBef>
              <a:spcAft>
                <a:spcPts val="0"/>
              </a:spcAft>
              <a:buSzPct val="100000"/>
              <a:buChar char="■"/>
            </a:pPr>
            <a:r>
              <a:rPr lang="en"/>
              <a:t>Max: 56</a:t>
            </a:r>
            <a:endParaRPr/>
          </a:p>
          <a:p>
            <a:pPr indent="0" lvl="0" marL="0" rtl="0" algn="l">
              <a:spcBef>
                <a:spcPts val="1200"/>
              </a:spcBef>
              <a:spcAft>
                <a:spcPts val="1200"/>
              </a:spcAft>
              <a:buNone/>
            </a:pPr>
            <a:r>
              <a:t/>
            </a:r>
            <a:endParaRPr/>
          </a:p>
        </p:txBody>
      </p:sp>
      <p:sp>
        <p:nvSpPr>
          <p:cNvPr id="159" name="Google Shape;159;p24"/>
          <p:cNvSpPr/>
          <p:nvPr/>
        </p:nvSpPr>
        <p:spPr>
          <a:xfrm>
            <a:off x="0" y="0"/>
            <a:ext cx="9144000" cy="912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B45F06"/>
                </a:solidFill>
                <a:latin typeface="Oswald"/>
                <a:ea typeface="Oswald"/>
                <a:cs typeface="Oswald"/>
                <a:sym typeface="Oswald"/>
              </a:rPr>
              <a:t>  Sample Means</a:t>
            </a:r>
            <a:endParaRPr sz="3000">
              <a:solidFill>
                <a:srgbClr val="B45F06"/>
              </a:solidFill>
              <a:latin typeface="Oswald"/>
              <a:ea typeface="Oswald"/>
              <a:cs typeface="Oswald"/>
              <a:sym typeface="Oswald"/>
            </a:endParaRPr>
          </a:p>
        </p:txBody>
      </p:sp>
      <p:pic>
        <p:nvPicPr>
          <p:cNvPr id="160" name="Google Shape;160;p24"/>
          <p:cNvPicPr preferRelativeResize="0"/>
          <p:nvPr/>
        </p:nvPicPr>
        <p:blipFill>
          <a:blip r:embed="rId3">
            <a:alphaModFix/>
          </a:blip>
          <a:stretch>
            <a:fillRect/>
          </a:stretch>
        </p:blipFill>
        <p:spPr>
          <a:xfrm>
            <a:off x="3609375" y="2383925"/>
            <a:ext cx="4939050" cy="2152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p:nvPr/>
        </p:nvSpPr>
        <p:spPr>
          <a:xfrm>
            <a:off x="7773350" y="0"/>
            <a:ext cx="660600" cy="5143500"/>
          </a:xfrm>
          <a:prstGeom prst="rect">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solidFill>
                <a:srgbClr val="FFF2CC"/>
              </a:solidFill>
              <a:latin typeface="Oswald"/>
              <a:ea typeface="Oswald"/>
              <a:cs typeface="Oswald"/>
              <a:sym typeface="Oswald"/>
            </a:endParaRPr>
          </a:p>
        </p:txBody>
      </p:sp>
      <p:sp>
        <p:nvSpPr>
          <p:cNvPr id="166" name="Google Shape;166;p25"/>
          <p:cNvSpPr/>
          <p:nvPr/>
        </p:nvSpPr>
        <p:spPr>
          <a:xfrm>
            <a:off x="8275700" y="0"/>
            <a:ext cx="867900" cy="51435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solidFill>
                <a:srgbClr val="FFF2CC"/>
              </a:solidFill>
              <a:latin typeface="Oswald"/>
              <a:ea typeface="Oswald"/>
              <a:cs typeface="Oswald"/>
              <a:sym typeface="Oswald"/>
            </a:endParaRPr>
          </a:p>
        </p:txBody>
      </p:sp>
      <p:sp>
        <p:nvSpPr>
          <p:cNvPr id="167" name="Google Shape;167;p25"/>
          <p:cNvSpPr txBox="1"/>
          <p:nvPr/>
        </p:nvSpPr>
        <p:spPr>
          <a:xfrm>
            <a:off x="0" y="0"/>
            <a:ext cx="4572000" cy="64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100">
                <a:solidFill>
                  <a:srgbClr val="FFF2CC"/>
                </a:solidFill>
                <a:latin typeface="Oswald"/>
                <a:ea typeface="Oswald"/>
                <a:cs typeface="Oswald"/>
                <a:sym typeface="Oswald"/>
              </a:rPr>
              <a:t>EFA and PCA Studies on DASS</a:t>
            </a:r>
            <a:endParaRPr sz="1500"/>
          </a:p>
        </p:txBody>
      </p:sp>
      <p:sp>
        <p:nvSpPr>
          <p:cNvPr id="168" name="Google Shape;168;p25"/>
          <p:cNvSpPr txBox="1"/>
          <p:nvPr/>
        </p:nvSpPr>
        <p:spPr>
          <a:xfrm>
            <a:off x="207150" y="827075"/>
            <a:ext cx="87297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Average"/>
                <a:ea typeface="Average"/>
                <a:cs typeface="Average"/>
                <a:sym typeface="Average"/>
              </a:rPr>
              <a:t>In Yeung’s et al (2020) investigation identified 13 EFAs conducted on the DASS-42 and 24 EFAs on the DASS-21. </a:t>
            </a:r>
            <a:endParaRPr sz="1300">
              <a:solidFill>
                <a:schemeClr val="dk1"/>
              </a:solidFill>
              <a:latin typeface="Average"/>
              <a:ea typeface="Average"/>
              <a:cs typeface="Average"/>
              <a:sym typeface="Average"/>
            </a:endParaRPr>
          </a:p>
          <a:p>
            <a:pPr indent="0" lvl="0" marL="0" rtl="0" algn="l">
              <a:spcBef>
                <a:spcPts val="0"/>
              </a:spcBef>
              <a:spcAft>
                <a:spcPts val="0"/>
              </a:spcAft>
              <a:buNone/>
            </a:pPr>
            <a:r>
              <a:t/>
            </a:r>
            <a:endParaRPr sz="1300">
              <a:solidFill>
                <a:schemeClr val="dk1"/>
              </a:solidFill>
              <a:latin typeface="Average"/>
              <a:ea typeface="Average"/>
              <a:cs typeface="Average"/>
              <a:sym typeface="Average"/>
            </a:endParaRPr>
          </a:p>
          <a:p>
            <a:pPr indent="0" lvl="0" marL="0" rtl="0" algn="l">
              <a:spcBef>
                <a:spcPts val="0"/>
              </a:spcBef>
              <a:spcAft>
                <a:spcPts val="0"/>
              </a:spcAft>
              <a:buNone/>
            </a:pPr>
            <a:r>
              <a:rPr lang="en" sz="1300">
                <a:solidFill>
                  <a:schemeClr val="dk1"/>
                </a:solidFill>
                <a:latin typeface="Average"/>
                <a:ea typeface="Average"/>
                <a:cs typeface="Average"/>
                <a:sym typeface="Average"/>
              </a:rPr>
              <a:t>Purpose of this study was a systematic review and meta-analysis of DASS. </a:t>
            </a:r>
            <a:endParaRPr sz="1300">
              <a:solidFill>
                <a:schemeClr val="dk1"/>
              </a:solidFill>
              <a:latin typeface="Average"/>
              <a:ea typeface="Average"/>
              <a:cs typeface="Average"/>
              <a:sym typeface="Average"/>
            </a:endParaRPr>
          </a:p>
          <a:p>
            <a:pPr indent="0" lvl="0" marL="0" rtl="0" algn="l">
              <a:spcBef>
                <a:spcPts val="0"/>
              </a:spcBef>
              <a:spcAft>
                <a:spcPts val="0"/>
              </a:spcAft>
              <a:buNone/>
            </a:pPr>
            <a:r>
              <a:t/>
            </a:r>
            <a:endParaRPr b="1" sz="1200">
              <a:solidFill>
                <a:schemeClr val="dk1"/>
              </a:solidFill>
              <a:latin typeface="Average"/>
              <a:ea typeface="Average"/>
              <a:cs typeface="Average"/>
              <a:sym typeface="Average"/>
            </a:endParaRPr>
          </a:p>
          <a:p>
            <a:pPr indent="0" lvl="0" marL="0" rtl="0" algn="l">
              <a:spcBef>
                <a:spcPts val="0"/>
              </a:spcBef>
              <a:spcAft>
                <a:spcPts val="0"/>
              </a:spcAft>
              <a:buNone/>
            </a:pPr>
            <a:r>
              <a:rPr b="1" lang="en" sz="1200">
                <a:solidFill>
                  <a:schemeClr val="dk1"/>
                </a:solidFill>
                <a:latin typeface="Average"/>
                <a:ea typeface="Average"/>
                <a:cs typeface="Average"/>
                <a:sym typeface="Average"/>
              </a:rPr>
              <a:t>For DASS-42: </a:t>
            </a:r>
            <a:endParaRPr b="1" sz="1200">
              <a:solidFill>
                <a:schemeClr val="dk1"/>
              </a:solidFill>
              <a:latin typeface="Average"/>
              <a:ea typeface="Average"/>
              <a:cs typeface="Average"/>
              <a:sym typeface="Average"/>
            </a:endParaRPr>
          </a:p>
          <a:p>
            <a:pPr indent="-304800" lvl="0" marL="457200" rtl="0" algn="l">
              <a:spcBef>
                <a:spcPts val="0"/>
              </a:spcBef>
              <a:spcAft>
                <a:spcPts val="0"/>
              </a:spcAft>
              <a:buClr>
                <a:schemeClr val="dk1"/>
              </a:buClr>
              <a:buSzPts val="1200"/>
              <a:buFont typeface="Average"/>
              <a:buChar char="-"/>
            </a:pPr>
            <a:r>
              <a:rPr lang="en" sz="1200">
                <a:solidFill>
                  <a:schemeClr val="dk1"/>
                </a:solidFill>
                <a:latin typeface="Average"/>
                <a:ea typeface="Average"/>
                <a:cs typeface="Average"/>
                <a:sym typeface="Average"/>
              </a:rPr>
              <a:t>6 run on clinical participants</a:t>
            </a:r>
            <a:endParaRPr sz="1200">
              <a:solidFill>
                <a:schemeClr val="dk1"/>
              </a:solidFill>
              <a:latin typeface="Average"/>
              <a:ea typeface="Average"/>
              <a:cs typeface="Average"/>
              <a:sym typeface="Average"/>
            </a:endParaRPr>
          </a:p>
          <a:p>
            <a:pPr indent="-304800" lvl="0" marL="457200" rtl="0" algn="l">
              <a:spcBef>
                <a:spcPts val="0"/>
              </a:spcBef>
              <a:spcAft>
                <a:spcPts val="0"/>
              </a:spcAft>
              <a:buClr>
                <a:schemeClr val="dk1"/>
              </a:buClr>
              <a:buSzPts val="1200"/>
              <a:buFont typeface="Average"/>
              <a:buChar char="-"/>
            </a:pPr>
            <a:r>
              <a:rPr lang="en" sz="1200">
                <a:solidFill>
                  <a:schemeClr val="dk1"/>
                </a:solidFill>
                <a:latin typeface="Average"/>
                <a:ea typeface="Average"/>
                <a:cs typeface="Average"/>
                <a:sym typeface="Average"/>
              </a:rPr>
              <a:t>6 run on non-clinical participants</a:t>
            </a:r>
            <a:endParaRPr sz="1200">
              <a:solidFill>
                <a:schemeClr val="dk1"/>
              </a:solidFill>
              <a:latin typeface="Average"/>
              <a:ea typeface="Average"/>
              <a:cs typeface="Average"/>
              <a:sym typeface="Average"/>
            </a:endParaRPr>
          </a:p>
          <a:p>
            <a:pPr indent="-304800" lvl="0" marL="457200" rtl="0" algn="l">
              <a:spcBef>
                <a:spcPts val="0"/>
              </a:spcBef>
              <a:spcAft>
                <a:spcPts val="0"/>
              </a:spcAft>
              <a:buClr>
                <a:schemeClr val="dk1"/>
              </a:buClr>
              <a:buSzPts val="1200"/>
              <a:buFont typeface="Average"/>
              <a:buChar char="-"/>
            </a:pPr>
            <a:r>
              <a:rPr lang="en" sz="1200">
                <a:solidFill>
                  <a:schemeClr val="dk1"/>
                </a:solidFill>
                <a:latin typeface="Average"/>
                <a:ea typeface="Average"/>
                <a:cs typeface="Average"/>
                <a:sym typeface="Average"/>
              </a:rPr>
              <a:t>1 unspecified</a:t>
            </a:r>
            <a:endParaRPr sz="1200">
              <a:solidFill>
                <a:schemeClr val="dk1"/>
              </a:solidFill>
              <a:latin typeface="Average"/>
              <a:ea typeface="Average"/>
              <a:cs typeface="Average"/>
              <a:sym typeface="Average"/>
            </a:endParaRPr>
          </a:p>
          <a:p>
            <a:pPr indent="0" lvl="0" marL="0" rtl="0" algn="l">
              <a:spcBef>
                <a:spcPts val="0"/>
              </a:spcBef>
              <a:spcAft>
                <a:spcPts val="0"/>
              </a:spcAft>
              <a:buNone/>
            </a:pPr>
            <a:r>
              <a:t/>
            </a:r>
            <a:endParaRPr b="1" sz="1200">
              <a:solidFill>
                <a:schemeClr val="dk1"/>
              </a:solidFill>
              <a:latin typeface="Average"/>
              <a:ea typeface="Average"/>
              <a:cs typeface="Average"/>
              <a:sym typeface="Average"/>
            </a:endParaRPr>
          </a:p>
          <a:p>
            <a:pPr indent="0" lvl="0" marL="0" rtl="0" algn="l">
              <a:spcBef>
                <a:spcPts val="0"/>
              </a:spcBef>
              <a:spcAft>
                <a:spcPts val="0"/>
              </a:spcAft>
              <a:buNone/>
            </a:pPr>
            <a:r>
              <a:rPr b="1" lang="en" sz="1200">
                <a:solidFill>
                  <a:schemeClr val="dk1"/>
                </a:solidFill>
                <a:latin typeface="Average"/>
                <a:ea typeface="Average"/>
                <a:cs typeface="Average"/>
                <a:sym typeface="Average"/>
              </a:rPr>
              <a:t>For DASS-21</a:t>
            </a:r>
            <a:r>
              <a:rPr lang="en" sz="1200">
                <a:solidFill>
                  <a:schemeClr val="dk1"/>
                </a:solidFill>
                <a:latin typeface="Average"/>
                <a:ea typeface="Average"/>
                <a:cs typeface="Average"/>
                <a:sym typeface="Average"/>
              </a:rPr>
              <a:t>:  </a:t>
            </a:r>
            <a:endParaRPr sz="1200">
              <a:solidFill>
                <a:schemeClr val="dk1"/>
              </a:solidFill>
              <a:latin typeface="Average"/>
              <a:ea typeface="Average"/>
              <a:cs typeface="Average"/>
              <a:sym typeface="Average"/>
            </a:endParaRPr>
          </a:p>
          <a:p>
            <a:pPr indent="-304800" lvl="0" marL="457200" rtl="0" algn="l">
              <a:spcBef>
                <a:spcPts val="0"/>
              </a:spcBef>
              <a:spcAft>
                <a:spcPts val="0"/>
              </a:spcAft>
              <a:buClr>
                <a:schemeClr val="dk1"/>
              </a:buClr>
              <a:buSzPts val="1200"/>
              <a:buFont typeface="Average"/>
              <a:buChar char="-"/>
            </a:pPr>
            <a:r>
              <a:rPr lang="en" sz="1200">
                <a:solidFill>
                  <a:schemeClr val="dk1"/>
                </a:solidFill>
                <a:latin typeface="Average"/>
                <a:ea typeface="Average"/>
                <a:cs typeface="Average"/>
                <a:sym typeface="Average"/>
              </a:rPr>
              <a:t>7 clinical</a:t>
            </a:r>
            <a:endParaRPr sz="1200">
              <a:solidFill>
                <a:schemeClr val="dk1"/>
              </a:solidFill>
              <a:latin typeface="Average"/>
              <a:ea typeface="Average"/>
              <a:cs typeface="Average"/>
              <a:sym typeface="Average"/>
            </a:endParaRPr>
          </a:p>
          <a:p>
            <a:pPr indent="-304800" lvl="0" marL="457200" rtl="0" algn="l">
              <a:spcBef>
                <a:spcPts val="0"/>
              </a:spcBef>
              <a:spcAft>
                <a:spcPts val="0"/>
              </a:spcAft>
              <a:buClr>
                <a:schemeClr val="dk1"/>
              </a:buClr>
              <a:buSzPts val="1200"/>
              <a:buFont typeface="Average"/>
              <a:buChar char="-"/>
            </a:pPr>
            <a:r>
              <a:rPr lang="en" sz="1200">
                <a:solidFill>
                  <a:schemeClr val="dk1"/>
                </a:solidFill>
                <a:latin typeface="Average"/>
                <a:ea typeface="Average"/>
                <a:cs typeface="Average"/>
                <a:sym typeface="Average"/>
              </a:rPr>
              <a:t>16 nonclinical</a:t>
            </a:r>
            <a:endParaRPr sz="1200">
              <a:solidFill>
                <a:schemeClr val="dk1"/>
              </a:solidFill>
              <a:latin typeface="Average"/>
              <a:ea typeface="Average"/>
              <a:cs typeface="Average"/>
              <a:sym typeface="Average"/>
            </a:endParaRPr>
          </a:p>
          <a:p>
            <a:pPr indent="-304800" lvl="0" marL="457200" rtl="0" algn="l">
              <a:spcBef>
                <a:spcPts val="0"/>
              </a:spcBef>
              <a:spcAft>
                <a:spcPts val="0"/>
              </a:spcAft>
              <a:buClr>
                <a:schemeClr val="dk1"/>
              </a:buClr>
              <a:buSzPts val="1200"/>
              <a:buFont typeface="Average"/>
              <a:buChar char="-"/>
            </a:pPr>
            <a:r>
              <a:rPr lang="en" sz="1200">
                <a:solidFill>
                  <a:schemeClr val="dk1"/>
                </a:solidFill>
                <a:latin typeface="Average"/>
                <a:ea typeface="Average"/>
                <a:cs typeface="Average"/>
                <a:sym typeface="Average"/>
              </a:rPr>
              <a:t>1 mixed sample</a:t>
            </a:r>
            <a:endParaRPr sz="1200">
              <a:solidFill>
                <a:schemeClr val="dk1"/>
              </a:solidFill>
              <a:latin typeface="Average"/>
              <a:ea typeface="Average"/>
              <a:cs typeface="Average"/>
              <a:sym typeface="Average"/>
            </a:endParaRPr>
          </a:p>
          <a:p>
            <a:pPr indent="0" lvl="0" marL="0" rtl="0" algn="l">
              <a:spcBef>
                <a:spcPts val="0"/>
              </a:spcBef>
              <a:spcAft>
                <a:spcPts val="0"/>
              </a:spcAft>
              <a:buNone/>
            </a:pPr>
            <a:r>
              <a:t/>
            </a:r>
            <a:endParaRPr sz="1200">
              <a:solidFill>
                <a:schemeClr val="dk1"/>
              </a:solidFill>
              <a:latin typeface="Average"/>
              <a:ea typeface="Average"/>
              <a:cs typeface="Average"/>
              <a:sym typeface="Average"/>
            </a:endParaRPr>
          </a:p>
          <a:p>
            <a:pPr indent="0" lvl="0" marL="0" rtl="0" algn="l">
              <a:spcBef>
                <a:spcPts val="0"/>
              </a:spcBef>
              <a:spcAft>
                <a:spcPts val="0"/>
              </a:spcAft>
              <a:buNone/>
            </a:pPr>
            <a:r>
              <a:rPr lang="en" sz="1200">
                <a:solidFill>
                  <a:schemeClr val="dk1"/>
                </a:solidFill>
                <a:latin typeface="Average"/>
                <a:ea typeface="Average"/>
                <a:cs typeface="Average"/>
                <a:sym typeface="Average"/>
              </a:rPr>
              <a:t>The 3-factor model was best-fitting. </a:t>
            </a:r>
            <a:endParaRPr sz="1200">
              <a:solidFill>
                <a:schemeClr val="dk1"/>
              </a:solidFill>
              <a:latin typeface="Average"/>
              <a:ea typeface="Average"/>
              <a:cs typeface="Average"/>
              <a:sym typeface="Average"/>
            </a:endParaRPr>
          </a:p>
          <a:p>
            <a:pPr indent="0" lvl="0" marL="0" rtl="0" algn="l">
              <a:spcBef>
                <a:spcPts val="0"/>
              </a:spcBef>
              <a:spcAft>
                <a:spcPts val="0"/>
              </a:spcAft>
              <a:buNone/>
            </a:pPr>
            <a:r>
              <a:t/>
            </a:r>
            <a:endParaRPr sz="1200">
              <a:solidFill>
                <a:schemeClr val="dk1"/>
              </a:solidFill>
              <a:latin typeface="Average"/>
              <a:ea typeface="Average"/>
              <a:cs typeface="Average"/>
              <a:sym typeface="Average"/>
            </a:endParaRPr>
          </a:p>
          <a:p>
            <a:pPr indent="0" lvl="0" marL="0" rtl="0" algn="l">
              <a:spcBef>
                <a:spcPts val="0"/>
              </a:spcBef>
              <a:spcAft>
                <a:spcPts val="0"/>
              </a:spcAft>
              <a:buNone/>
            </a:pPr>
            <a:r>
              <a:rPr lang="en" sz="1200">
                <a:solidFill>
                  <a:schemeClr val="dk1"/>
                </a:solidFill>
                <a:latin typeface="Average"/>
                <a:ea typeface="Average"/>
                <a:cs typeface="Average"/>
                <a:sym typeface="Average"/>
              </a:rPr>
              <a:t>There were anomalous factor loadings in the majority of the best-fitting 3-factor models. </a:t>
            </a:r>
            <a:endParaRPr sz="1200">
              <a:solidFill>
                <a:schemeClr val="dk1"/>
              </a:solidFill>
              <a:latin typeface="Average"/>
              <a:ea typeface="Average"/>
              <a:cs typeface="Average"/>
              <a:sym typeface="Average"/>
            </a:endParaRPr>
          </a:p>
          <a:p>
            <a:pPr indent="0" lvl="0" marL="0" rtl="0" algn="l">
              <a:spcBef>
                <a:spcPts val="0"/>
              </a:spcBef>
              <a:spcAft>
                <a:spcPts val="0"/>
              </a:spcAft>
              <a:buNone/>
            </a:pPr>
            <a:r>
              <a:t/>
            </a:r>
            <a:endParaRPr sz="1200">
              <a:solidFill>
                <a:schemeClr val="dk1"/>
              </a:solidFill>
              <a:latin typeface="Average"/>
              <a:ea typeface="Average"/>
              <a:cs typeface="Average"/>
              <a:sym typeface="Average"/>
            </a:endParaRPr>
          </a:p>
          <a:p>
            <a:pPr indent="0" lvl="0" marL="0" rtl="0" algn="l">
              <a:spcBef>
                <a:spcPts val="0"/>
              </a:spcBef>
              <a:spcAft>
                <a:spcPts val="0"/>
              </a:spcAft>
              <a:buNone/>
            </a:pPr>
            <a:r>
              <a:rPr lang="en" sz="1200">
                <a:solidFill>
                  <a:schemeClr val="dk1"/>
                </a:solidFill>
                <a:latin typeface="Average"/>
                <a:ea typeface="Average"/>
                <a:cs typeface="Average"/>
                <a:sym typeface="Average"/>
              </a:rPr>
              <a:t>From the 37 EFAs that were run, the most frequently reported factor extraction method used was the PCA.</a:t>
            </a:r>
            <a:endParaRPr sz="1200">
              <a:solidFill>
                <a:schemeClr val="dk1"/>
              </a:solidFill>
              <a:latin typeface="Average"/>
              <a:ea typeface="Average"/>
              <a:cs typeface="Average"/>
              <a:sym typeface="Average"/>
            </a:endParaRPr>
          </a:p>
          <a:p>
            <a:pPr indent="0" lvl="0" marL="0" rtl="0" algn="l">
              <a:spcBef>
                <a:spcPts val="0"/>
              </a:spcBef>
              <a:spcAft>
                <a:spcPts val="0"/>
              </a:spcAft>
              <a:buNone/>
            </a:pPr>
            <a:r>
              <a:t/>
            </a:r>
            <a:endParaRPr sz="1200">
              <a:solidFill>
                <a:schemeClr val="dk1"/>
              </a:solidFill>
              <a:latin typeface="Average"/>
              <a:ea typeface="Average"/>
              <a:cs typeface="Average"/>
              <a:sym typeface="Average"/>
            </a:endParaRPr>
          </a:p>
          <a:p>
            <a:pPr indent="0" lvl="0" marL="0" rtl="0" algn="l">
              <a:spcBef>
                <a:spcPts val="0"/>
              </a:spcBef>
              <a:spcAft>
                <a:spcPts val="0"/>
              </a:spcAft>
              <a:buNone/>
            </a:pPr>
            <a:r>
              <a:rPr lang="en" sz="1200">
                <a:solidFill>
                  <a:schemeClr val="dk1"/>
                </a:solidFill>
                <a:latin typeface="Average"/>
                <a:ea typeface="Average"/>
                <a:cs typeface="Average"/>
                <a:sym typeface="Average"/>
              </a:rPr>
              <a:t>Despite being the most frequently used, Yeung cites that the PCA is not recommended for factor extraction.</a:t>
            </a:r>
            <a:endParaRPr sz="1200">
              <a:solidFill>
                <a:schemeClr val="dk1"/>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p:nvPr/>
        </p:nvSpPr>
        <p:spPr>
          <a:xfrm>
            <a:off x="0" y="0"/>
            <a:ext cx="9144000" cy="920100"/>
          </a:xfrm>
          <a:prstGeom prst="rect">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F2CC"/>
                </a:solidFill>
                <a:latin typeface="Oswald"/>
                <a:ea typeface="Oswald"/>
                <a:cs typeface="Oswald"/>
                <a:sym typeface="Oswald"/>
              </a:rPr>
              <a:t>Exploratory Factor Analysis (EFA) -SAS Studio</a:t>
            </a:r>
            <a:endParaRPr sz="3000">
              <a:solidFill>
                <a:srgbClr val="FFF2CC"/>
              </a:solidFill>
              <a:latin typeface="Oswald"/>
              <a:ea typeface="Oswald"/>
              <a:cs typeface="Oswald"/>
              <a:sym typeface="Oswald"/>
            </a:endParaRPr>
          </a:p>
        </p:txBody>
      </p:sp>
      <p:sp>
        <p:nvSpPr>
          <p:cNvPr id="174" name="Google Shape;174;p26"/>
          <p:cNvSpPr txBox="1"/>
          <p:nvPr>
            <p:ph idx="1" type="body"/>
          </p:nvPr>
        </p:nvSpPr>
        <p:spPr>
          <a:xfrm>
            <a:off x="0" y="920100"/>
            <a:ext cx="4129200" cy="4223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Exploratory Factor Analysis (EFA) using SAS Studio.</a:t>
            </a:r>
            <a:br>
              <a:rPr lang="en"/>
            </a:br>
            <a:r>
              <a:rPr lang="en"/>
              <a:t> </a:t>
            </a:r>
            <a:endParaRPr/>
          </a:p>
          <a:p>
            <a:pPr indent="-342900" lvl="0" marL="457200" rtl="0" algn="l">
              <a:spcBef>
                <a:spcPts val="0"/>
              </a:spcBef>
              <a:spcAft>
                <a:spcPts val="0"/>
              </a:spcAft>
              <a:buSzPts val="1800"/>
              <a:buChar char="●"/>
            </a:pPr>
            <a:r>
              <a:rPr lang="en"/>
              <a:t>Overall results suggested a 1-factor scale as the eigenvalue at 1 was 43.91.</a:t>
            </a:r>
            <a:br>
              <a:rPr lang="en"/>
            </a:br>
            <a:r>
              <a:rPr lang="en"/>
              <a:t> </a:t>
            </a:r>
            <a:endParaRPr/>
          </a:p>
          <a:p>
            <a:pPr indent="-342900" lvl="0" marL="457200" rtl="0" algn="l">
              <a:spcBef>
                <a:spcPts val="0"/>
              </a:spcBef>
              <a:spcAft>
                <a:spcPts val="0"/>
              </a:spcAft>
              <a:buSzPts val="1800"/>
              <a:buChar char="●"/>
            </a:pPr>
            <a:r>
              <a:rPr lang="en"/>
              <a:t>However, the Eigenvalues met the Kaiser criterion (=&gt;1) at 5 factors with the 3-factor model being 2.35. </a:t>
            </a:r>
            <a:br>
              <a:rPr lang="en"/>
            </a:br>
            <a:endParaRPr/>
          </a:p>
          <a:p>
            <a:pPr indent="-342900" lvl="0" marL="457200" rtl="0" algn="l">
              <a:spcBef>
                <a:spcPts val="0"/>
              </a:spcBef>
              <a:spcAft>
                <a:spcPts val="0"/>
              </a:spcAft>
              <a:buSzPts val="1800"/>
              <a:buChar char="●"/>
            </a:pPr>
            <a:r>
              <a:rPr lang="en"/>
              <a:t>Reliability:</a:t>
            </a:r>
            <a:endParaRPr/>
          </a:p>
          <a:p>
            <a:pPr indent="-317500" lvl="1" marL="914400" rtl="0" algn="l">
              <a:spcBef>
                <a:spcPts val="0"/>
              </a:spcBef>
              <a:spcAft>
                <a:spcPts val="0"/>
              </a:spcAft>
              <a:buSzPts val="1400"/>
              <a:buChar char="○"/>
            </a:pPr>
            <a:r>
              <a:rPr lang="en"/>
              <a:t>Depression = 0.96</a:t>
            </a:r>
            <a:endParaRPr/>
          </a:p>
          <a:p>
            <a:pPr indent="-317500" lvl="1" marL="914400" rtl="0" algn="l">
              <a:spcBef>
                <a:spcPts val="0"/>
              </a:spcBef>
              <a:spcAft>
                <a:spcPts val="0"/>
              </a:spcAft>
              <a:buSzPts val="1400"/>
              <a:buChar char="○"/>
            </a:pPr>
            <a:r>
              <a:rPr lang="en"/>
              <a:t>Anxiety = 0.91</a:t>
            </a:r>
            <a:endParaRPr/>
          </a:p>
          <a:p>
            <a:pPr indent="-317500" lvl="1" marL="914400" rtl="0" algn="l">
              <a:spcBef>
                <a:spcPts val="0"/>
              </a:spcBef>
              <a:spcAft>
                <a:spcPts val="0"/>
              </a:spcAft>
              <a:buSzPts val="1400"/>
              <a:buChar char="○"/>
            </a:pPr>
            <a:r>
              <a:rPr lang="en"/>
              <a:t>Stress = 0.93</a:t>
            </a:r>
            <a:endParaRPr/>
          </a:p>
        </p:txBody>
      </p:sp>
      <p:pic>
        <p:nvPicPr>
          <p:cNvPr id="175" name="Google Shape;175;p26"/>
          <p:cNvPicPr preferRelativeResize="0"/>
          <p:nvPr/>
        </p:nvPicPr>
        <p:blipFill>
          <a:blip r:embed="rId3">
            <a:alphaModFix/>
          </a:blip>
          <a:stretch>
            <a:fillRect/>
          </a:stretch>
        </p:blipFill>
        <p:spPr>
          <a:xfrm>
            <a:off x="5149475" y="920100"/>
            <a:ext cx="3151625" cy="1992176"/>
          </a:xfrm>
          <a:prstGeom prst="rect">
            <a:avLst/>
          </a:prstGeom>
          <a:noFill/>
          <a:ln>
            <a:noFill/>
          </a:ln>
        </p:spPr>
      </p:pic>
      <p:pic>
        <p:nvPicPr>
          <p:cNvPr id="176" name="Google Shape;176;p26"/>
          <p:cNvPicPr preferRelativeResize="0"/>
          <p:nvPr/>
        </p:nvPicPr>
        <p:blipFill>
          <a:blip r:embed="rId4">
            <a:alphaModFix/>
          </a:blip>
          <a:stretch>
            <a:fillRect/>
          </a:stretch>
        </p:blipFill>
        <p:spPr>
          <a:xfrm>
            <a:off x="4741984" y="2912275"/>
            <a:ext cx="3966617" cy="2231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idx="1" type="body"/>
          </p:nvPr>
        </p:nvSpPr>
        <p:spPr>
          <a:xfrm>
            <a:off x="0" y="889500"/>
            <a:ext cx="3612900" cy="42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Principal Component Analysis (PCA) in JMP</a:t>
            </a:r>
            <a:br>
              <a:rPr lang="en"/>
            </a:br>
            <a:endParaRPr/>
          </a:p>
          <a:p>
            <a:pPr indent="-342900" lvl="0" marL="457200" rtl="0" algn="l">
              <a:spcBef>
                <a:spcPts val="0"/>
              </a:spcBef>
              <a:spcAft>
                <a:spcPts val="0"/>
              </a:spcAft>
              <a:buSzPts val="1800"/>
              <a:buChar char="●"/>
            </a:pPr>
            <a:r>
              <a:rPr lang="en"/>
              <a:t>Kaiser Criterion suggests a 1-factor model with the eigenvalue at 18.80.</a:t>
            </a:r>
            <a:endParaRPr/>
          </a:p>
          <a:p>
            <a:pPr indent="-317500" lvl="1" marL="914400" rtl="0" algn="l">
              <a:spcBef>
                <a:spcPts val="0"/>
              </a:spcBef>
              <a:spcAft>
                <a:spcPts val="0"/>
              </a:spcAft>
              <a:buSzPts val="1400"/>
              <a:buChar char="○"/>
            </a:pPr>
            <a:r>
              <a:rPr lang="en"/>
              <a:t>However, a 5-factor model also meets the Kaiser criterion (=&gt;1).</a:t>
            </a:r>
            <a:br>
              <a:rPr lang="en"/>
            </a:br>
            <a:endParaRPr/>
          </a:p>
          <a:p>
            <a:pPr indent="-342900" lvl="0" marL="457200" rtl="0" algn="l">
              <a:spcBef>
                <a:spcPts val="0"/>
              </a:spcBef>
              <a:spcAft>
                <a:spcPts val="0"/>
              </a:spcAft>
              <a:buSzPts val="1800"/>
              <a:buChar char="●"/>
            </a:pPr>
            <a:r>
              <a:rPr lang="en"/>
              <a:t>S</a:t>
            </a:r>
            <a:r>
              <a:rPr lang="en"/>
              <a:t>cree plot </a:t>
            </a:r>
            <a:br>
              <a:rPr lang="en"/>
            </a:br>
            <a:endParaRPr/>
          </a:p>
          <a:p>
            <a:pPr indent="-342900" lvl="0" marL="457200" rtl="0" algn="l">
              <a:spcBef>
                <a:spcPts val="0"/>
              </a:spcBef>
              <a:spcAft>
                <a:spcPts val="0"/>
              </a:spcAft>
              <a:buSzPts val="1800"/>
              <a:buChar char="●"/>
            </a:pPr>
            <a:r>
              <a:rPr lang="en"/>
              <a:t>Loading plot: direction of vectors</a:t>
            </a:r>
            <a:endParaRPr/>
          </a:p>
        </p:txBody>
      </p:sp>
      <p:sp>
        <p:nvSpPr>
          <p:cNvPr id="182" name="Google Shape;182;p27"/>
          <p:cNvSpPr/>
          <p:nvPr/>
        </p:nvSpPr>
        <p:spPr>
          <a:xfrm>
            <a:off x="0" y="0"/>
            <a:ext cx="9144000" cy="889500"/>
          </a:xfrm>
          <a:prstGeom prst="rect">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F2CC"/>
                </a:solidFill>
                <a:latin typeface="Oswald"/>
                <a:ea typeface="Oswald"/>
                <a:cs typeface="Oswald"/>
                <a:sym typeface="Oswald"/>
              </a:rPr>
              <a:t>Principal Component Analysis (PCA) - JMP</a:t>
            </a:r>
            <a:endParaRPr sz="3000">
              <a:solidFill>
                <a:srgbClr val="FFF2CC"/>
              </a:solidFill>
              <a:latin typeface="Oswald"/>
              <a:ea typeface="Oswald"/>
              <a:cs typeface="Oswald"/>
              <a:sym typeface="Oswald"/>
            </a:endParaRPr>
          </a:p>
        </p:txBody>
      </p:sp>
      <p:pic>
        <p:nvPicPr>
          <p:cNvPr id="183" name="Google Shape;183;p27"/>
          <p:cNvPicPr preferRelativeResize="0"/>
          <p:nvPr/>
        </p:nvPicPr>
        <p:blipFill>
          <a:blip r:embed="rId3">
            <a:alphaModFix/>
          </a:blip>
          <a:stretch>
            <a:fillRect/>
          </a:stretch>
        </p:blipFill>
        <p:spPr>
          <a:xfrm>
            <a:off x="3612900" y="889500"/>
            <a:ext cx="5531101" cy="42540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28"/>
          <p:cNvSpPr/>
          <p:nvPr/>
        </p:nvSpPr>
        <p:spPr>
          <a:xfrm>
            <a:off x="0" y="0"/>
            <a:ext cx="2855100" cy="51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8"/>
          <p:cNvSpPr txBox="1"/>
          <p:nvPr>
            <p:ph type="title"/>
          </p:nvPr>
        </p:nvSpPr>
        <p:spPr>
          <a:xfrm>
            <a:off x="-100" y="0"/>
            <a:ext cx="2855100" cy="947100"/>
          </a:xfrm>
          <a:prstGeom prst="rect">
            <a:avLst/>
          </a:prstGeom>
          <a:solidFill>
            <a:srgbClr val="45818E"/>
          </a:solidFill>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rgbClr val="FFF2CC"/>
                </a:solidFill>
              </a:rPr>
              <a:t>EFA/PCA</a:t>
            </a:r>
            <a:endParaRPr>
              <a:solidFill>
                <a:srgbClr val="FFF2CC"/>
              </a:solidFill>
            </a:endParaRPr>
          </a:p>
        </p:txBody>
      </p:sp>
      <p:sp>
        <p:nvSpPr>
          <p:cNvPr id="190" name="Google Shape;190;p28"/>
          <p:cNvSpPr txBox="1"/>
          <p:nvPr>
            <p:ph idx="1" type="body"/>
          </p:nvPr>
        </p:nvSpPr>
        <p:spPr>
          <a:xfrm>
            <a:off x="2929725" y="242175"/>
            <a:ext cx="6037500" cy="47805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Parkinity &amp; Mcauley (2010) found that reliability for these subscales ranges from .96-.97, .84-.92, and .90-.95 for depression, anxiety, and stress, respectively. </a:t>
            </a:r>
            <a:br>
              <a:rPr lang="en"/>
            </a:br>
            <a:endParaRPr/>
          </a:p>
          <a:p>
            <a:pPr indent="-342900" lvl="0" marL="457200" rtl="0" algn="l">
              <a:spcBef>
                <a:spcPts val="0"/>
              </a:spcBef>
              <a:spcAft>
                <a:spcPts val="0"/>
              </a:spcAft>
              <a:buSzPts val="1800"/>
              <a:buChar char="●"/>
            </a:pPr>
            <a:r>
              <a:rPr lang="en"/>
              <a:t>Overall, our EFA and PCA results (e.g., eigenvalues, Scree plot, and loading plot vectors), suggest a 1 factor model. </a:t>
            </a:r>
            <a:endParaRPr/>
          </a:p>
          <a:p>
            <a:pPr indent="-317500" lvl="1" marL="914400" rtl="0" algn="l">
              <a:spcBef>
                <a:spcPts val="0"/>
              </a:spcBef>
              <a:spcAft>
                <a:spcPts val="0"/>
              </a:spcAft>
              <a:buSzPts val="1400"/>
              <a:buChar char="○"/>
            </a:pPr>
            <a:r>
              <a:rPr lang="en"/>
              <a:t>High correlation between depression, anxiety, and stress (Brown et al., 1997).</a:t>
            </a:r>
            <a:br>
              <a:rPr lang="en"/>
            </a:br>
            <a:endParaRPr/>
          </a:p>
          <a:p>
            <a:pPr indent="-342900" lvl="0" marL="457200" rtl="0" algn="l">
              <a:spcBef>
                <a:spcPts val="0"/>
              </a:spcBef>
              <a:spcAft>
                <a:spcPts val="0"/>
              </a:spcAft>
              <a:buSzPts val="1800"/>
              <a:buChar char="●"/>
            </a:pPr>
            <a:r>
              <a:rPr lang="en"/>
              <a:t>For future research, we hope to explore a Parallel Analysis to use resampling methods to determine the best factor model, Item Response Theory (IRT), and Rasch Modeling.</a:t>
            </a:r>
            <a:br>
              <a:rPr lang="en"/>
            </a:br>
            <a:endParaRPr/>
          </a:p>
          <a:p>
            <a:pPr indent="-342900" lvl="0" marL="457200" rtl="0" algn="l">
              <a:spcBef>
                <a:spcPts val="0"/>
              </a:spcBef>
              <a:spcAft>
                <a:spcPts val="0"/>
              </a:spcAft>
              <a:buSzPts val="1800"/>
              <a:buChar char="●"/>
            </a:pPr>
            <a:r>
              <a:rPr lang="en"/>
              <a:t>All things considered, we proceeded to conduct further analysis with a 3-factor model, one subscale for depression, anxiety, and stress, respectively.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idx="1" type="body"/>
          </p:nvPr>
        </p:nvSpPr>
        <p:spPr>
          <a:xfrm>
            <a:off x="311700" y="1152475"/>
            <a:ext cx="8549100" cy="1281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Before jumping into the analysis, decided to focus on 3 countries. Different behaviors on the distribution plots were found by country. For that reason, 3 countries with notorious differences will be considered for this analysis.</a:t>
            </a:r>
            <a:endParaRPr/>
          </a:p>
        </p:txBody>
      </p:sp>
      <p:sp>
        <p:nvSpPr>
          <p:cNvPr id="196" name="Google Shape;196;p29"/>
          <p:cNvSpPr/>
          <p:nvPr/>
        </p:nvSpPr>
        <p:spPr>
          <a:xfrm>
            <a:off x="0" y="0"/>
            <a:ext cx="9144000" cy="912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B45F06"/>
                </a:solidFill>
                <a:latin typeface="Oswald"/>
                <a:ea typeface="Oswald"/>
                <a:cs typeface="Oswald"/>
                <a:sym typeface="Oswald"/>
              </a:rPr>
              <a:t>  Generalized Regression</a:t>
            </a:r>
            <a:endParaRPr sz="3000">
              <a:solidFill>
                <a:srgbClr val="B45F06"/>
              </a:solidFill>
              <a:latin typeface="Oswald"/>
              <a:ea typeface="Oswald"/>
              <a:cs typeface="Oswald"/>
              <a:sym typeface="Oswald"/>
            </a:endParaRPr>
          </a:p>
        </p:txBody>
      </p:sp>
      <p:pic>
        <p:nvPicPr>
          <p:cNvPr id="197" name="Google Shape;197;p29"/>
          <p:cNvPicPr preferRelativeResize="0"/>
          <p:nvPr/>
        </p:nvPicPr>
        <p:blipFill>
          <a:blip r:embed="rId3">
            <a:alphaModFix/>
          </a:blip>
          <a:stretch>
            <a:fillRect/>
          </a:stretch>
        </p:blipFill>
        <p:spPr>
          <a:xfrm>
            <a:off x="544963" y="2419350"/>
            <a:ext cx="8054074" cy="2092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idx="1" type="body"/>
          </p:nvPr>
        </p:nvSpPr>
        <p:spPr>
          <a:xfrm>
            <a:off x="311700" y="1152475"/>
            <a:ext cx="3840300" cy="37053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Using JMP we ran a generalized regression and tried a diverse of estimation methods for each country. The ones that worked best are:</a:t>
            </a:r>
            <a:endParaRPr/>
          </a:p>
          <a:p>
            <a:pPr indent="-317500" lvl="1" marL="914400" rtl="0" algn="l">
              <a:spcBef>
                <a:spcPts val="0"/>
              </a:spcBef>
              <a:spcAft>
                <a:spcPts val="0"/>
              </a:spcAft>
              <a:buSzPts val="1400"/>
              <a:buChar char="○"/>
            </a:pPr>
            <a:r>
              <a:rPr lang="en"/>
              <a:t>Malaysia: Elastic Net</a:t>
            </a:r>
            <a:endParaRPr/>
          </a:p>
          <a:p>
            <a:pPr indent="-317500" lvl="1" marL="914400" rtl="0" algn="l">
              <a:spcBef>
                <a:spcPts val="0"/>
              </a:spcBef>
              <a:spcAft>
                <a:spcPts val="0"/>
              </a:spcAft>
              <a:buSzPts val="1400"/>
              <a:buChar char="○"/>
            </a:pPr>
            <a:r>
              <a:rPr lang="en"/>
              <a:t>Philippines: Double Lasso</a:t>
            </a:r>
            <a:endParaRPr/>
          </a:p>
          <a:p>
            <a:pPr indent="-317500" lvl="1" marL="914400" rtl="0" algn="l">
              <a:spcBef>
                <a:spcPts val="0"/>
              </a:spcBef>
              <a:spcAft>
                <a:spcPts val="0"/>
              </a:spcAft>
              <a:buSzPts val="1400"/>
              <a:buChar char="○"/>
            </a:pPr>
            <a:r>
              <a:rPr lang="en"/>
              <a:t>United States: Elastic Net</a:t>
            </a:r>
            <a:endParaRPr/>
          </a:p>
          <a:p>
            <a:pPr indent="0" lvl="0" marL="0" rtl="0" algn="l">
              <a:spcBef>
                <a:spcPts val="1200"/>
              </a:spcBef>
              <a:spcAft>
                <a:spcPts val="0"/>
              </a:spcAft>
              <a:buNone/>
            </a:pPr>
            <a:r>
              <a:t/>
            </a:r>
            <a:endParaRPr sz="100"/>
          </a:p>
          <a:p>
            <a:pPr indent="-342900" lvl="0" marL="457200" rtl="0" algn="l">
              <a:spcBef>
                <a:spcPts val="1200"/>
              </a:spcBef>
              <a:spcAft>
                <a:spcPts val="0"/>
              </a:spcAft>
              <a:buSzPts val="1800"/>
              <a:buChar char="●"/>
            </a:pPr>
            <a:r>
              <a:rPr lang="en"/>
              <a:t>In the following summary, we are going to focus on the best 7 predictors suggested by each region model:</a:t>
            </a:r>
            <a:endParaRPr/>
          </a:p>
        </p:txBody>
      </p:sp>
      <p:sp>
        <p:nvSpPr>
          <p:cNvPr id="203" name="Google Shape;203;p30"/>
          <p:cNvSpPr/>
          <p:nvPr/>
        </p:nvSpPr>
        <p:spPr>
          <a:xfrm>
            <a:off x="0" y="0"/>
            <a:ext cx="9144000" cy="912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B45F06"/>
                </a:solidFill>
                <a:latin typeface="Oswald"/>
                <a:ea typeface="Oswald"/>
                <a:cs typeface="Oswald"/>
                <a:sym typeface="Oswald"/>
              </a:rPr>
              <a:t>  Generalized Regression</a:t>
            </a:r>
            <a:endParaRPr sz="3000">
              <a:solidFill>
                <a:srgbClr val="B45F06"/>
              </a:solidFill>
              <a:latin typeface="Oswald"/>
              <a:ea typeface="Oswald"/>
              <a:cs typeface="Oswald"/>
              <a:sym typeface="Oswald"/>
            </a:endParaRPr>
          </a:p>
        </p:txBody>
      </p:sp>
      <p:pic>
        <p:nvPicPr>
          <p:cNvPr id="204" name="Google Shape;204;p30"/>
          <p:cNvPicPr preferRelativeResize="0"/>
          <p:nvPr/>
        </p:nvPicPr>
        <p:blipFill rotWithShape="1">
          <a:blip r:embed="rId3">
            <a:alphaModFix/>
          </a:blip>
          <a:srcRect b="-5831" l="0" r="-5831" t="0"/>
          <a:stretch/>
        </p:blipFill>
        <p:spPr>
          <a:xfrm>
            <a:off x="4152000" y="912600"/>
            <a:ext cx="4649225" cy="3945200"/>
          </a:xfrm>
          <a:prstGeom prst="rect">
            <a:avLst/>
          </a:prstGeom>
          <a:noFill/>
          <a:ln>
            <a:noFill/>
          </a:ln>
        </p:spPr>
      </p:pic>
      <p:pic>
        <p:nvPicPr>
          <p:cNvPr id="205" name="Google Shape;205;p30"/>
          <p:cNvPicPr preferRelativeResize="0"/>
          <p:nvPr/>
        </p:nvPicPr>
        <p:blipFill>
          <a:blip r:embed="rId4">
            <a:alphaModFix/>
          </a:blip>
          <a:stretch>
            <a:fillRect/>
          </a:stretch>
        </p:blipFill>
        <p:spPr>
          <a:xfrm>
            <a:off x="4325450" y="1094925"/>
            <a:ext cx="4818550" cy="3814674"/>
          </a:xfrm>
          <a:prstGeom prst="rect">
            <a:avLst/>
          </a:prstGeom>
          <a:noFill/>
          <a:ln>
            <a:noFill/>
          </a:ln>
        </p:spPr>
      </p:pic>
      <p:pic>
        <p:nvPicPr>
          <p:cNvPr id="206" name="Google Shape;206;p30"/>
          <p:cNvPicPr preferRelativeResize="0"/>
          <p:nvPr/>
        </p:nvPicPr>
        <p:blipFill>
          <a:blip r:embed="rId5">
            <a:alphaModFix/>
          </a:blip>
          <a:stretch>
            <a:fillRect/>
          </a:stretch>
        </p:blipFill>
        <p:spPr>
          <a:xfrm>
            <a:off x="4494775" y="1262200"/>
            <a:ext cx="4554082" cy="3647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idx="1" type="body"/>
          </p:nvPr>
        </p:nvSpPr>
        <p:spPr>
          <a:xfrm>
            <a:off x="18225" y="836400"/>
            <a:ext cx="2748600" cy="3996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Malaysia</a:t>
            </a:r>
            <a:endParaRPr sz="1400"/>
          </a:p>
          <a:p>
            <a:pPr indent="0" lvl="0" marL="457200" rtl="0" algn="l">
              <a:lnSpc>
                <a:spcPct val="95000"/>
              </a:lnSpc>
              <a:spcBef>
                <a:spcPts val="1200"/>
              </a:spcBef>
              <a:spcAft>
                <a:spcPts val="1200"/>
              </a:spcAft>
              <a:buSzPts val="275"/>
              <a:buNone/>
            </a:pPr>
            <a:r>
              <a:t/>
            </a:r>
            <a:endParaRPr sz="1400"/>
          </a:p>
        </p:txBody>
      </p:sp>
      <p:sp>
        <p:nvSpPr>
          <p:cNvPr id="212" name="Google Shape;212;p31"/>
          <p:cNvSpPr/>
          <p:nvPr/>
        </p:nvSpPr>
        <p:spPr>
          <a:xfrm>
            <a:off x="0" y="0"/>
            <a:ext cx="9144000" cy="912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B45F06"/>
                </a:solidFill>
                <a:latin typeface="Oswald"/>
                <a:ea typeface="Oswald"/>
                <a:cs typeface="Oswald"/>
                <a:sym typeface="Oswald"/>
              </a:rPr>
              <a:t>  Generalized Regression</a:t>
            </a:r>
            <a:endParaRPr sz="3000">
              <a:solidFill>
                <a:srgbClr val="B45F06"/>
              </a:solidFill>
              <a:latin typeface="Oswald"/>
              <a:ea typeface="Oswald"/>
              <a:cs typeface="Oswald"/>
              <a:sym typeface="Oswald"/>
            </a:endParaRPr>
          </a:p>
        </p:txBody>
      </p:sp>
      <p:pic>
        <p:nvPicPr>
          <p:cNvPr id="213" name="Google Shape;213;p31"/>
          <p:cNvPicPr preferRelativeResize="0"/>
          <p:nvPr/>
        </p:nvPicPr>
        <p:blipFill rotWithShape="1">
          <a:blip r:embed="rId3">
            <a:alphaModFix/>
          </a:blip>
          <a:srcRect b="76708" l="0" r="0" t="4042"/>
          <a:stretch/>
        </p:blipFill>
        <p:spPr>
          <a:xfrm>
            <a:off x="18213" y="1159800"/>
            <a:ext cx="9115374" cy="814425"/>
          </a:xfrm>
          <a:prstGeom prst="rect">
            <a:avLst/>
          </a:prstGeom>
          <a:noFill/>
          <a:ln>
            <a:noFill/>
          </a:ln>
        </p:spPr>
      </p:pic>
      <p:pic>
        <p:nvPicPr>
          <p:cNvPr id="214" name="Google Shape;214;p31"/>
          <p:cNvPicPr preferRelativeResize="0"/>
          <p:nvPr/>
        </p:nvPicPr>
        <p:blipFill rotWithShape="1">
          <a:blip r:embed="rId3">
            <a:alphaModFix/>
          </a:blip>
          <a:srcRect b="39629" l="0" r="39817" t="31001"/>
          <a:stretch/>
        </p:blipFill>
        <p:spPr>
          <a:xfrm>
            <a:off x="0" y="2257850"/>
            <a:ext cx="5485775" cy="1242525"/>
          </a:xfrm>
          <a:prstGeom prst="rect">
            <a:avLst/>
          </a:prstGeom>
          <a:noFill/>
          <a:ln>
            <a:noFill/>
          </a:ln>
        </p:spPr>
      </p:pic>
      <p:pic>
        <p:nvPicPr>
          <p:cNvPr id="215" name="Google Shape;215;p31"/>
          <p:cNvPicPr preferRelativeResize="0"/>
          <p:nvPr/>
        </p:nvPicPr>
        <p:blipFill rotWithShape="1">
          <a:blip r:embed="rId3">
            <a:alphaModFix/>
          </a:blip>
          <a:srcRect b="0" l="0" r="0" t="67867"/>
          <a:stretch/>
        </p:blipFill>
        <p:spPr>
          <a:xfrm>
            <a:off x="14313" y="3784000"/>
            <a:ext cx="9115374" cy="1359500"/>
          </a:xfrm>
          <a:prstGeom prst="rect">
            <a:avLst/>
          </a:prstGeom>
          <a:noFill/>
          <a:ln>
            <a:noFill/>
          </a:ln>
        </p:spPr>
      </p:pic>
      <p:sp>
        <p:nvSpPr>
          <p:cNvPr id="216" name="Google Shape;216;p31"/>
          <p:cNvSpPr txBox="1"/>
          <p:nvPr>
            <p:ph idx="1" type="body"/>
          </p:nvPr>
        </p:nvSpPr>
        <p:spPr>
          <a:xfrm>
            <a:off x="0" y="1898025"/>
            <a:ext cx="2748600" cy="3996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Philippines</a:t>
            </a:r>
            <a:endParaRPr sz="1400"/>
          </a:p>
          <a:p>
            <a:pPr indent="0" lvl="0" marL="457200" rtl="0" algn="l">
              <a:lnSpc>
                <a:spcPct val="95000"/>
              </a:lnSpc>
              <a:spcBef>
                <a:spcPts val="1200"/>
              </a:spcBef>
              <a:spcAft>
                <a:spcPts val="1200"/>
              </a:spcAft>
              <a:buSzPts val="275"/>
              <a:buNone/>
            </a:pPr>
            <a:r>
              <a:t/>
            </a:r>
            <a:endParaRPr sz="1400"/>
          </a:p>
        </p:txBody>
      </p:sp>
      <p:sp>
        <p:nvSpPr>
          <p:cNvPr id="217" name="Google Shape;217;p31"/>
          <p:cNvSpPr txBox="1"/>
          <p:nvPr>
            <p:ph idx="1" type="body"/>
          </p:nvPr>
        </p:nvSpPr>
        <p:spPr>
          <a:xfrm>
            <a:off x="18225" y="3460600"/>
            <a:ext cx="2748600" cy="3996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United States</a:t>
            </a:r>
            <a:endParaRPr sz="1400"/>
          </a:p>
          <a:p>
            <a:pPr indent="0" lvl="0" marL="457200" rtl="0" algn="l">
              <a:lnSpc>
                <a:spcPct val="95000"/>
              </a:lnSpc>
              <a:spcBef>
                <a:spcPts val="1200"/>
              </a:spcBef>
              <a:spcAft>
                <a:spcPts val="1200"/>
              </a:spcAft>
              <a:buSzPts val="275"/>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idx="4294967295" type="body"/>
          </p:nvPr>
        </p:nvSpPr>
        <p:spPr>
          <a:xfrm>
            <a:off x="0" y="858925"/>
            <a:ext cx="2988000" cy="4208400"/>
          </a:xfrm>
          <a:prstGeom prst="rect">
            <a:avLst/>
          </a:prstGeom>
        </p:spPr>
        <p:txBody>
          <a:bodyPr anchorCtr="0" anchor="t" bIns="91425" lIns="91425" spcFirstLastPara="1" rIns="91425" wrap="square" tIns="91425">
            <a:normAutofit/>
          </a:bodyPr>
          <a:lstStyle/>
          <a:p>
            <a:pPr indent="-317500" lvl="0" marL="457200" rtl="0" algn="l">
              <a:lnSpc>
                <a:spcPct val="105000"/>
              </a:lnSpc>
              <a:spcBef>
                <a:spcPts val="0"/>
              </a:spcBef>
              <a:spcAft>
                <a:spcPts val="0"/>
              </a:spcAft>
              <a:buClr>
                <a:schemeClr val="lt1"/>
              </a:buClr>
              <a:buSzPts val="1400"/>
              <a:buChar char="❖"/>
            </a:pPr>
            <a:r>
              <a:rPr lang="en" sz="1400">
                <a:solidFill>
                  <a:schemeClr val="lt1"/>
                </a:solidFill>
              </a:rPr>
              <a:t>High levels of anxiety, depression, and stress are signs of poor mental health and low well-being.</a:t>
            </a:r>
            <a:endParaRPr sz="1400">
              <a:solidFill>
                <a:schemeClr val="lt1"/>
              </a:solidFill>
            </a:endParaRPr>
          </a:p>
          <a:p>
            <a:pPr indent="0" lvl="0" marL="457200" rtl="0" algn="l">
              <a:lnSpc>
                <a:spcPct val="105000"/>
              </a:lnSpc>
              <a:spcBef>
                <a:spcPts val="1200"/>
              </a:spcBef>
              <a:spcAft>
                <a:spcPts val="0"/>
              </a:spcAft>
              <a:buNone/>
            </a:pPr>
            <a:r>
              <a:t/>
            </a:r>
            <a:endParaRPr sz="1400">
              <a:solidFill>
                <a:schemeClr val="lt1"/>
              </a:solidFill>
            </a:endParaRPr>
          </a:p>
          <a:p>
            <a:pPr indent="-317500" lvl="0" marL="457200" rtl="0" algn="l">
              <a:lnSpc>
                <a:spcPct val="105000"/>
              </a:lnSpc>
              <a:spcBef>
                <a:spcPts val="1200"/>
              </a:spcBef>
              <a:spcAft>
                <a:spcPts val="0"/>
              </a:spcAft>
              <a:buClr>
                <a:schemeClr val="lt1"/>
              </a:buClr>
              <a:buSzPts val="1400"/>
              <a:buChar char="❖"/>
            </a:pPr>
            <a:r>
              <a:rPr lang="en" sz="1400">
                <a:solidFill>
                  <a:schemeClr val="lt1"/>
                </a:solidFill>
              </a:rPr>
              <a:t>Few studies have used machine learning tools and techniques to explore the relationship between these factors as well as other significant independent variables. </a:t>
            </a:r>
            <a:endParaRPr sz="1400">
              <a:solidFill>
                <a:schemeClr val="lt1"/>
              </a:solidFill>
            </a:endParaRPr>
          </a:p>
          <a:p>
            <a:pPr indent="0" lvl="0" marL="0" rtl="0" algn="l">
              <a:lnSpc>
                <a:spcPct val="105000"/>
              </a:lnSpc>
              <a:spcBef>
                <a:spcPts val="1200"/>
              </a:spcBef>
              <a:spcAft>
                <a:spcPts val="1200"/>
              </a:spcAft>
              <a:buNone/>
            </a:pPr>
            <a:r>
              <a:t/>
            </a:r>
            <a:endParaRPr sz="1400">
              <a:solidFill>
                <a:schemeClr val="lt1"/>
              </a:solidFill>
            </a:endParaRPr>
          </a:p>
        </p:txBody>
      </p:sp>
      <p:sp>
        <p:nvSpPr>
          <p:cNvPr id="67" name="Google Shape;67;p14"/>
          <p:cNvSpPr txBox="1"/>
          <p:nvPr>
            <p:ph type="title"/>
          </p:nvPr>
        </p:nvSpPr>
        <p:spPr>
          <a:xfrm>
            <a:off x="65400" y="158425"/>
            <a:ext cx="2857200" cy="700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000"/>
              <a:t>Research Problem</a:t>
            </a:r>
            <a:endParaRPr sz="3000"/>
          </a:p>
        </p:txBody>
      </p:sp>
      <p:pic>
        <p:nvPicPr>
          <p:cNvPr descr="sad woman sitting on bed at home - depresion fotografías e imágenes de stock" id="68" name="Google Shape;68;p14"/>
          <p:cNvPicPr preferRelativeResize="0"/>
          <p:nvPr/>
        </p:nvPicPr>
        <p:blipFill rotWithShape="1">
          <a:blip r:embed="rId3">
            <a:alphaModFix amt="50000"/>
          </a:blip>
          <a:srcRect b="0" l="0" r="0" t="0"/>
          <a:stretch/>
        </p:blipFill>
        <p:spPr>
          <a:xfrm>
            <a:off x="3189100" y="0"/>
            <a:ext cx="59549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ph idx="1" type="body"/>
          </p:nvPr>
        </p:nvSpPr>
        <p:spPr>
          <a:xfrm>
            <a:off x="311700" y="1152475"/>
            <a:ext cx="8299200" cy="3705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Findings</a:t>
            </a:r>
            <a:endParaRPr/>
          </a:p>
          <a:p>
            <a:pPr indent="-317500" lvl="1" marL="914400" rtl="0" algn="l">
              <a:spcBef>
                <a:spcPts val="0"/>
              </a:spcBef>
              <a:spcAft>
                <a:spcPts val="0"/>
              </a:spcAft>
              <a:buSzPts val="1400"/>
              <a:buChar char="○"/>
            </a:pPr>
            <a:r>
              <a:rPr lang="en"/>
              <a:t>Age and heterosexuality are frequently estimated as predictors with a positive effect against stress, depression, and anxiety.</a:t>
            </a:r>
            <a:endParaRPr/>
          </a:p>
          <a:p>
            <a:pPr indent="-317500" lvl="1" marL="914400" rtl="0" algn="l">
              <a:spcBef>
                <a:spcPts val="0"/>
              </a:spcBef>
              <a:spcAft>
                <a:spcPts val="0"/>
              </a:spcAft>
              <a:buSzPts val="1400"/>
              <a:buChar char="○"/>
            </a:pPr>
            <a:r>
              <a:rPr lang="en"/>
              <a:t>In contrast, religion and sexual orientation estimates are negative predictors in Malaysia and the Philippines.</a:t>
            </a:r>
            <a:endParaRPr/>
          </a:p>
          <a:p>
            <a:pPr indent="-317500" lvl="1" marL="914400" rtl="0" algn="l">
              <a:spcBef>
                <a:spcPts val="0"/>
              </a:spcBef>
              <a:spcAft>
                <a:spcPts val="0"/>
              </a:spcAft>
              <a:buSzPts val="1400"/>
              <a:buChar char="○"/>
            </a:pPr>
            <a:r>
              <a:rPr lang="en"/>
              <a:t>Lower education impacts badly to stress, depression, and anxiety to Malaysians.</a:t>
            </a:r>
            <a:endParaRPr/>
          </a:p>
          <a:p>
            <a:pPr indent="-317500" lvl="1" marL="914400" rtl="0" algn="l">
              <a:spcBef>
                <a:spcPts val="0"/>
              </a:spcBef>
              <a:spcAft>
                <a:spcPts val="0"/>
              </a:spcAft>
              <a:buSzPts val="1400"/>
              <a:buChar char="○"/>
            </a:pPr>
            <a:r>
              <a:rPr lang="en"/>
              <a:t>Being asexual in the Philippines tends to increase depression and anxiety scores.</a:t>
            </a:r>
            <a:endParaRPr/>
          </a:p>
          <a:p>
            <a:pPr indent="-317500" lvl="1" marL="914400" rtl="0" algn="l">
              <a:spcBef>
                <a:spcPts val="0"/>
              </a:spcBef>
              <a:spcAft>
                <a:spcPts val="0"/>
              </a:spcAft>
              <a:buSzPts val="1400"/>
              <a:buChar char="○"/>
            </a:pPr>
            <a:r>
              <a:rPr lang="en"/>
              <a:t>Despite almost half of Americans having a major, a lower education level still negatively impacts stress, depression, and anxiety scores.</a:t>
            </a:r>
            <a:endParaRPr/>
          </a:p>
        </p:txBody>
      </p:sp>
      <p:sp>
        <p:nvSpPr>
          <p:cNvPr id="223" name="Google Shape;223;p32"/>
          <p:cNvSpPr/>
          <p:nvPr/>
        </p:nvSpPr>
        <p:spPr>
          <a:xfrm>
            <a:off x="0" y="0"/>
            <a:ext cx="9144000" cy="912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B45F06"/>
                </a:solidFill>
                <a:latin typeface="Oswald"/>
                <a:ea typeface="Oswald"/>
                <a:cs typeface="Oswald"/>
                <a:sym typeface="Oswald"/>
              </a:rPr>
              <a:t>  Generalized Regression</a:t>
            </a:r>
            <a:endParaRPr sz="3000">
              <a:solidFill>
                <a:srgbClr val="B45F06"/>
              </a:solidFill>
              <a:latin typeface="Oswald"/>
              <a:ea typeface="Oswald"/>
              <a:cs typeface="Oswald"/>
              <a:sym typeface="Oswa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p:nvPr/>
        </p:nvSpPr>
        <p:spPr>
          <a:xfrm>
            <a:off x="0" y="0"/>
            <a:ext cx="9144000" cy="912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B45F06"/>
                </a:solidFill>
                <a:latin typeface="Oswald"/>
                <a:ea typeface="Oswald"/>
                <a:cs typeface="Oswald"/>
                <a:sym typeface="Oswald"/>
              </a:rPr>
              <a:t>  Artificial Neural network</a:t>
            </a:r>
            <a:endParaRPr sz="3000">
              <a:solidFill>
                <a:srgbClr val="B45F06"/>
              </a:solidFill>
              <a:latin typeface="Oswald"/>
              <a:ea typeface="Oswald"/>
              <a:cs typeface="Oswald"/>
              <a:sym typeface="Oswald"/>
            </a:endParaRPr>
          </a:p>
        </p:txBody>
      </p:sp>
      <p:pic>
        <p:nvPicPr>
          <p:cNvPr id="229" name="Google Shape;229;p33"/>
          <p:cNvPicPr preferRelativeResize="0"/>
          <p:nvPr/>
        </p:nvPicPr>
        <p:blipFill>
          <a:blip r:embed="rId3">
            <a:alphaModFix/>
          </a:blip>
          <a:stretch>
            <a:fillRect/>
          </a:stretch>
        </p:blipFill>
        <p:spPr>
          <a:xfrm>
            <a:off x="4803850" y="1599616"/>
            <a:ext cx="1750650" cy="525197"/>
          </a:xfrm>
          <a:prstGeom prst="rect">
            <a:avLst/>
          </a:prstGeom>
          <a:noFill/>
          <a:ln>
            <a:noFill/>
          </a:ln>
        </p:spPr>
      </p:pic>
      <p:sp>
        <p:nvSpPr>
          <p:cNvPr id="230" name="Google Shape;230;p33"/>
          <p:cNvSpPr txBox="1"/>
          <p:nvPr/>
        </p:nvSpPr>
        <p:spPr>
          <a:xfrm>
            <a:off x="166150" y="1011375"/>
            <a:ext cx="881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First, a</a:t>
            </a:r>
            <a:r>
              <a:rPr lang="en">
                <a:solidFill>
                  <a:schemeClr val="dk1"/>
                </a:solidFill>
                <a:latin typeface="Average"/>
                <a:ea typeface="Average"/>
                <a:cs typeface="Average"/>
                <a:sym typeface="Average"/>
              </a:rPr>
              <a:t>n ANN modeling was used considering all the countries. A validation random Holdback and a 10-fold cross validation were tested. The one that slightly has a best RSquare outcome is the Holdback.</a:t>
            </a:r>
            <a:endParaRPr>
              <a:solidFill>
                <a:schemeClr val="dk1"/>
              </a:solidFill>
              <a:latin typeface="Average"/>
              <a:ea typeface="Average"/>
              <a:cs typeface="Average"/>
              <a:sym typeface="Average"/>
            </a:endParaRPr>
          </a:p>
        </p:txBody>
      </p:sp>
      <p:pic>
        <p:nvPicPr>
          <p:cNvPr id="231" name="Google Shape;231;p33"/>
          <p:cNvPicPr preferRelativeResize="0"/>
          <p:nvPr/>
        </p:nvPicPr>
        <p:blipFill>
          <a:blip r:embed="rId4">
            <a:alphaModFix/>
          </a:blip>
          <a:stretch>
            <a:fillRect/>
          </a:stretch>
        </p:blipFill>
        <p:spPr>
          <a:xfrm>
            <a:off x="2676175" y="1605325"/>
            <a:ext cx="1750644" cy="519500"/>
          </a:xfrm>
          <a:prstGeom prst="rect">
            <a:avLst/>
          </a:prstGeom>
          <a:noFill/>
          <a:ln>
            <a:noFill/>
          </a:ln>
        </p:spPr>
      </p:pic>
      <p:sp>
        <p:nvSpPr>
          <p:cNvPr id="232" name="Google Shape;232;p33"/>
          <p:cNvSpPr/>
          <p:nvPr/>
        </p:nvSpPr>
        <p:spPr>
          <a:xfrm>
            <a:off x="2593425" y="1553175"/>
            <a:ext cx="1885500" cy="615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3"/>
          <p:cNvSpPr txBox="1"/>
          <p:nvPr/>
        </p:nvSpPr>
        <p:spPr>
          <a:xfrm>
            <a:off x="116275" y="3365075"/>
            <a:ext cx="881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Here’s the </a:t>
            </a:r>
            <a:r>
              <a:rPr lang="en">
                <a:solidFill>
                  <a:schemeClr val="dk1"/>
                </a:solidFill>
                <a:latin typeface="Average"/>
                <a:ea typeface="Average"/>
                <a:cs typeface="Average"/>
                <a:sym typeface="Average"/>
              </a:rPr>
              <a:t>result…</a:t>
            </a:r>
            <a:endParaRPr>
              <a:solidFill>
                <a:schemeClr val="dk1"/>
              </a:solidFill>
              <a:latin typeface="Average"/>
              <a:ea typeface="Average"/>
              <a:cs typeface="Average"/>
              <a:sym typeface="Average"/>
            </a:endParaRPr>
          </a:p>
        </p:txBody>
      </p:sp>
      <p:pic>
        <p:nvPicPr>
          <p:cNvPr id="234" name="Google Shape;234;p33"/>
          <p:cNvPicPr preferRelativeResize="0"/>
          <p:nvPr/>
        </p:nvPicPr>
        <p:blipFill>
          <a:blip r:embed="rId5">
            <a:alphaModFix/>
          </a:blip>
          <a:stretch>
            <a:fillRect/>
          </a:stretch>
        </p:blipFill>
        <p:spPr>
          <a:xfrm>
            <a:off x="0" y="2202255"/>
            <a:ext cx="9143998" cy="294123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4"/>
          <p:cNvSpPr/>
          <p:nvPr/>
        </p:nvSpPr>
        <p:spPr>
          <a:xfrm>
            <a:off x="0" y="0"/>
            <a:ext cx="9144000" cy="912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B45F06"/>
                </a:solidFill>
                <a:latin typeface="Oswald"/>
                <a:ea typeface="Oswald"/>
                <a:cs typeface="Oswald"/>
                <a:sym typeface="Oswald"/>
              </a:rPr>
              <a:t>  Artificial Neural network</a:t>
            </a:r>
            <a:endParaRPr sz="3000">
              <a:solidFill>
                <a:srgbClr val="B45F06"/>
              </a:solidFill>
              <a:latin typeface="Oswald"/>
              <a:ea typeface="Oswald"/>
              <a:cs typeface="Oswald"/>
              <a:sym typeface="Oswald"/>
            </a:endParaRPr>
          </a:p>
        </p:txBody>
      </p:sp>
      <p:sp>
        <p:nvSpPr>
          <p:cNvPr id="240" name="Google Shape;240;p34"/>
          <p:cNvSpPr txBox="1"/>
          <p:nvPr/>
        </p:nvSpPr>
        <p:spPr>
          <a:xfrm>
            <a:off x="166150" y="1011375"/>
            <a:ext cx="85317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The profiles was used to suggest the impact for each of the predictors by country:</a:t>
            </a:r>
            <a:endParaRPr>
              <a:solidFill>
                <a:schemeClr val="dk1"/>
              </a:solidFill>
              <a:latin typeface="Average"/>
              <a:ea typeface="Average"/>
              <a:cs typeface="Average"/>
              <a:sym typeface="Average"/>
            </a:endParaRPr>
          </a:p>
          <a:p>
            <a:pPr indent="-317500" lvl="1" marL="914400" rtl="0" algn="l">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If there’s no impact, the cell is blank.</a:t>
            </a:r>
            <a:endParaRPr>
              <a:solidFill>
                <a:schemeClr val="dk1"/>
              </a:solidFill>
              <a:latin typeface="Average"/>
              <a:ea typeface="Average"/>
              <a:cs typeface="Average"/>
              <a:sym typeface="Average"/>
            </a:endParaRPr>
          </a:p>
          <a:p>
            <a:pPr indent="-317500" lvl="1" marL="914400" rtl="0" algn="l">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If the impact is low, the cell shows an L with blue background.</a:t>
            </a:r>
            <a:endParaRPr>
              <a:solidFill>
                <a:schemeClr val="dk1"/>
              </a:solidFill>
              <a:latin typeface="Average"/>
              <a:ea typeface="Average"/>
              <a:cs typeface="Average"/>
              <a:sym typeface="Average"/>
            </a:endParaRPr>
          </a:p>
          <a:p>
            <a:pPr indent="-317500" lvl="1" marL="914400" rtl="0" algn="l">
              <a:spcBef>
                <a:spcPts val="0"/>
              </a:spcBef>
              <a:spcAft>
                <a:spcPts val="0"/>
              </a:spcAft>
              <a:buClr>
                <a:schemeClr val="dk1"/>
              </a:buClr>
              <a:buSzPts val="1400"/>
              <a:buFont typeface="Average"/>
              <a:buChar char="○"/>
            </a:pPr>
            <a:r>
              <a:rPr lang="en">
                <a:solidFill>
                  <a:schemeClr val="dk1"/>
                </a:solidFill>
                <a:latin typeface="Average"/>
                <a:ea typeface="Average"/>
                <a:cs typeface="Average"/>
                <a:sym typeface="Average"/>
              </a:rPr>
              <a:t>If the impact is high, the cell shows an H with red background.</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p:txBody>
      </p:sp>
      <p:pic>
        <p:nvPicPr>
          <p:cNvPr id="241" name="Google Shape;241;p34"/>
          <p:cNvPicPr preferRelativeResize="0"/>
          <p:nvPr/>
        </p:nvPicPr>
        <p:blipFill>
          <a:blip r:embed="rId3">
            <a:alphaModFix/>
          </a:blip>
          <a:stretch>
            <a:fillRect/>
          </a:stretch>
        </p:blipFill>
        <p:spPr>
          <a:xfrm>
            <a:off x="564988" y="2044950"/>
            <a:ext cx="8014024" cy="2899800"/>
          </a:xfrm>
          <a:prstGeom prst="rect">
            <a:avLst/>
          </a:prstGeom>
          <a:noFill/>
          <a:ln>
            <a:noFill/>
          </a:ln>
        </p:spPr>
      </p:pic>
      <p:cxnSp>
        <p:nvCxnSpPr>
          <p:cNvPr id="242" name="Google Shape;242;p34"/>
          <p:cNvCxnSpPr/>
          <p:nvPr/>
        </p:nvCxnSpPr>
        <p:spPr>
          <a:xfrm>
            <a:off x="484000" y="3337500"/>
            <a:ext cx="8199300" cy="0"/>
          </a:xfrm>
          <a:prstGeom prst="straightConnector1">
            <a:avLst/>
          </a:prstGeom>
          <a:noFill/>
          <a:ln cap="flat" cmpd="sng" w="38100">
            <a:solidFill>
              <a:srgbClr val="FF0000"/>
            </a:solidFill>
            <a:prstDash val="solid"/>
            <a:round/>
            <a:headEnd len="med" w="med" type="none"/>
            <a:tailEnd len="med" w="med" type="none"/>
          </a:ln>
        </p:spPr>
      </p:cxnSp>
      <p:cxnSp>
        <p:nvCxnSpPr>
          <p:cNvPr id="243" name="Google Shape;243;p34"/>
          <p:cNvCxnSpPr/>
          <p:nvPr/>
        </p:nvCxnSpPr>
        <p:spPr>
          <a:xfrm>
            <a:off x="498550" y="4161725"/>
            <a:ext cx="8199300" cy="0"/>
          </a:xfrm>
          <a:prstGeom prst="straightConnector1">
            <a:avLst/>
          </a:prstGeom>
          <a:noFill/>
          <a:ln cap="flat" cmpd="sng" w="38100">
            <a:solidFill>
              <a:srgbClr val="FF0000"/>
            </a:solidFill>
            <a:prstDash val="solid"/>
            <a:round/>
            <a:headEnd len="med" w="med" type="none"/>
            <a:tailEnd len="med" w="med" type="none"/>
          </a:ln>
        </p:spPr>
      </p:cxnSp>
      <p:cxnSp>
        <p:nvCxnSpPr>
          <p:cNvPr id="244" name="Google Shape;244;p34"/>
          <p:cNvCxnSpPr/>
          <p:nvPr/>
        </p:nvCxnSpPr>
        <p:spPr>
          <a:xfrm>
            <a:off x="472350" y="2818775"/>
            <a:ext cx="8199300" cy="0"/>
          </a:xfrm>
          <a:prstGeom prst="straightConnector1">
            <a:avLst/>
          </a:prstGeom>
          <a:noFill/>
          <a:ln cap="flat" cmpd="sng" w="38100">
            <a:solidFill>
              <a:srgbClr val="FF0000"/>
            </a:solidFill>
            <a:prstDash val="solid"/>
            <a:round/>
            <a:headEnd len="med" w="med" type="none"/>
            <a:tailEnd len="med" w="med" type="none"/>
          </a:ln>
        </p:spPr>
      </p:cxnSp>
      <p:cxnSp>
        <p:nvCxnSpPr>
          <p:cNvPr id="245" name="Google Shape;245;p34"/>
          <p:cNvCxnSpPr/>
          <p:nvPr/>
        </p:nvCxnSpPr>
        <p:spPr>
          <a:xfrm>
            <a:off x="472350" y="4683275"/>
            <a:ext cx="8199300" cy="0"/>
          </a:xfrm>
          <a:prstGeom prst="straightConnector1">
            <a:avLst/>
          </a:prstGeom>
          <a:noFill/>
          <a:ln cap="flat" cmpd="sng" w="38100">
            <a:solidFill>
              <a:srgbClr val="FF0000"/>
            </a:solidFill>
            <a:prstDash val="solid"/>
            <a:round/>
            <a:headEnd len="med" w="med" type="none"/>
            <a:tailEnd len="med" w="med" type="none"/>
          </a:ln>
        </p:spPr>
      </p:cxnSp>
      <p:cxnSp>
        <p:nvCxnSpPr>
          <p:cNvPr id="246" name="Google Shape;246;p34"/>
          <p:cNvCxnSpPr/>
          <p:nvPr/>
        </p:nvCxnSpPr>
        <p:spPr>
          <a:xfrm>
            <a:off x="472350" y="4828450"/>
            <a:ext cx="8199300" cy="0"/>
          </a:xfrm>
          <a:prstGeom prst="straightConnector1">
            <a:avLst/>
          </a:prstGeom>
          <a:noFill/>
          <a:ln cap="flat" cmpd="sng" w="38100">
            <a:solidFill>
              <a:srgbClr val="FF0000"/>
            </a:solidFill>
            <a:prstDash val="solid"/>
            <a:round/>
            <a:headEnd len="med" w="med" type="none"/>
            <a:tailEnd len="med" w="med" type="none"/>
          </a:ln>
        </p:spPr>
      </p:cxnSp>
      <p:cxnSp>
        <p:nvCxnSpPr>
          <p:cNvPr id="247" name="Google Shape;247;p34"/>
          <p:cNvCxnSpPr/>
          <p:nvPr/>
        </p:nvCxnSpPr>
        <p:spPr>
          <a:xfrm>
            <a:off x="472350" y="2994225"/>
            <a:ext cx="8199300" cy="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3"/>
                                        </p:tgtEl>
                                        <p:attrNameLst>
                                          <p:attrName>style.visibility</p:attrName>
                                        </p:attrNameLst>
                                      </p:cBhvr>
                                      <p:to>
                                        <p:strVal val="visible"/>
                                      </p:to>
                                    </p:set>
                                    <p:anim calcmode="lin" valueType="num">
                                      <p:cBhvr additive="base">
                                        <p:cTn dur="1000"/>
                                        <p:tgtEl>
                                          <p:spTgt spid="24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42"/>
                                        </p:tgtEl>
                                        <p:attrNameLst>
                                          <p:attrName>style.visibility</p:attrName>
                                        </p:attrNameLst>
                                      </p:cBhvr>
                                      <p:to>
                                        <p:strVal val="visible"/>
                                      </p:to>
                                    </p:set>
                                    <p:anim calcmode="lin" valueType="num">
                                      <p:cBhvr additive="base">
                                        <p:cTn dur="1000"/>
                                        <p:tgtEl>
                                          <p:spTgt spid="24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4"/>
                                        </p:tgtEl>
                                        <p:attrNameLst>
                                          <p:attrName>style.visibility</p:attrName>
                                        </p:attrNameLst>
                                      </p:cBhvr>
                                      <p:to>
                                        <p:strVal val="visible"/>
                                      </p:to>
                                    </p:set>
                                    <p:anim calcmode="lin" valueType="num">
                                      <p:cBhvr additive="base">
                                        <p:cTn dur="1000"/>
                                        <p:tgtEl>
                                          <p:spTgt spid="2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45"/>
                                        </p:tgtEl>
                                        <p:attrNameLst>
                                          <p:attrName>style.visibility</p:attrName>
                                        </p:attrNameLst>
                                      </p:cBhvr>
                                      <p:to>
                                        <p:strVal val="visible"/>
                                      </p:to>
                                    </p:set>
                                    <p:anim calcmode="lin" valueType="num">
                                      <p:cBhvr additive="base">
                                        <p:cTn dur="1"/>
                                        <p:tgtEl>
                                          <p:spTgt spid="2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1000"/>
                                        <p:tgtEl>
                                          <p:spTgt spid="24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1000"/>
                                        <p:tgtEl>
                                          <p:spTgt spid="24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5"/>
          <p:cNvSpPr txBox="1"/>
          <p:nvPr>
            <p:ph idx="1" type="body"/>
          </p:nvPr>
        </p:nvSpPr>
        <p:spPr>
          <a:xfrm>
            <a:off x="311700" y="1152475"/>
            <a:ext cx="8549100" cy="1281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Finally, an ANN modeler was runned with the most influential </a:t>
            </a:r>
            <a:r>
              <a:rPr lang="en"/>
              <a:t>predictors</a:t>
            </a:r>
            <a:r>
              <a:rPr lang="en"/>
              <a:t> by the 3 countries selected on </a:t>
            </a:r>
            <a:r>
              <a:rPr lang="en"/>
              <a:t>the</a:t>
            </a:r>
            <a:r>
              <a:rPr lang="en"/>
              <a:t> general regression analysis.</a:t>
            </a:r>
            <a:endParaRPr/>
          </a:p>
          <a:p>
            <a:pPr indent="-317500" lvl="1" marL="914400" rtl="0" algn="l">
              <a:spcBef>
                <a:spcPts val="0"/>
              </a:spcBef>
              <a:spcAft>
                <a:spcPts val="0"/>
              </a:spcAft>
              <a:buSzPts val="1400"/>
              <a:buChar char="○"/>
            </a:pPr>
            <a:r>
              <a:rPr lang="en"/>
              <a:t>Profiler for </a:t>
            </a:r>
            <a:r>
              <a:rPr lang="en"/>
              <a:t>Malaysia</a:t>
            </a:r>
            <a:endParaRPr/>
          </a:p>
        </p:txBody>
      </p:sp>
      <p:sp>
        <p:nvSpPr>
          <p:cNvPr id="253" name="Google Shape;253;p35"/>
          <p:cNvSpPr/>
          <p:nvPr/>
        </p:nvSpPr>
        <p:spPr>
          <a:xfrm>
            <a:off x="0" y="0"/>
            <a:ext cx="9144000" cy="912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B45F06"/>
                </a:solidFill>
                <a:latin typeface="Oswald"/>
                <a:ea typeface="Oswald"/>
                <a:cs typeface="Oswald"/>
                <a:sym typeface="Oswald"/>
              </a:rPr>
              <a:t>  </a:t>
            </a:r>
            <a:r>
              <a:rPr lang="en" sz="3000">
                <a:solidFill>
                  <a:srgbClr val="B45F06"/>
                </a:solidFill>
                <a:latin typeface="Oswald"/>
                <a:ea typeface="Oswald"/>
                <a:cs typeface="Oswald"/>
                <a:sym typeface="Oswald"/>
              </a:rPr>
              <a:t> Artificial Neural network</a:t>
            </a:r>
            <a:endParaRPr sz="3000">
              <a:solidFill>
                <a:srgbClr val="B45F06"/>
              </a:solidFill>
              <a:latin typeface="Oswald"/>
              <a:ea typeface="Oswald"/>
              <a:cs typeface="Oswald"/>
              <a:sym typeface="Oswald"/>
            </a:endParaRPr>
          </a:p>
        </p:txBody>
      </p:sp>
      <p:pic>
        <p:nvPicPr>
          <p:cNvPr id="254" name="Google Shape;254;p35"/>
          <p:cNvPicPr preferRelativeResize="0"/>
          <p:nvPr/>
        </p:nvPicPr>
        <p:blipFill>
          <a:blip r:embed="rId3">
            <a:alphaModFix/>
          </a:blip>
          <a:stretch>
            <a:fillRect/>
          </a:stretch>
        </p:blipFill>
        <p:spPr>
          <a:xfrm>
            <a:off x="1330663" y="2225000"/>
            <a:ext cx="6482675" cy="2918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6"/>
          <p:cNvSpPr txBox="1"/>
          <p:nvPr>
            <p:ph idx="1" type="body"/>
          </p:nvPr>
        </p:nvSpPr>
        <p:spPr>
          <a:xfrm>
            <a:off x="311700" y="1152475"/>
            <a:ext cx="8549100" cy="1281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Finally, an ANN modeler was runned with the most influential predictors by the 3 countries selected on the general regression analysis.</a:t>
            </a:r>
            <a:endParaRPr/>
          </a:p>
          <a:p>
            <a:pPr indent="-317500" lvl="1" marL="914400" rtl="0" algn="l">
              <a:spcBef>
                <a:spcPts val="0"/>
              </a:spcBef>
              <a:spcAft>
                <a:spcPts val="0"/>
              </a:spcAft>
              <a:buSzPts val="1400"/>
              <a:buChar char="○"/>
            </a:pPr>
            <a:r>
              <a:rPr lang="en"/>
              <a:t>Profiler for </a:t>
            </a:r>
            <a:r>
              <a:rPr lang="en"/>
              <a:t>Philippines</a:t>
            </a:r>
            <a:endParaRPr/>
          </a:p>
        </p:txBody>
      </p:sp>
      <p:sp>
        <p:nvSpPr>
          <p:cNvPr id="260" name="Google Shape;260;p36"/>
          <p:cNvSpPr/>
          <p:nvPr/>
        </p:nvSpPr>
        <p:spPr>
          <a:xfrm>
            <a:off x="0" y="0"/>
            <a:ext cx="9144000" cy="912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B45F06"/>
                </a:solidFill>
                <a:latin typeface="Oswald"/>
                <a:ea typeface="Oswald"/>
                <a:cs typeface="Oswald"/>
                <a:sym typeface="Oswald"/>
              </a:rPr>
              <a:t>   Artificial Neural network</a:t>
            </a:r>
            <a:endParaRPr sz="3000">
              <a:solidFill>
                <a:srgbClr val="B45F06"/>
              </a:solidFill>
              <a:latin typeface="Oswald"/>
              <a:ea typeface="Oswald"/>
              <a:cs typeface="Oswald"/>
              <a:sym typeface="Oswald"/>
            </a:endParaRPr>
          </a:p>
        </p:txBody>
      </p:sp>
      <p:pic>
        <p:nvPicPr>
          <p:cNvPr id="261" name="Google Shape;261;p36"/>
          <p:cNvPicPr preferRelativeResize="0"/>
          <p:nvPr/>
        </p:nvPicPr>
        <p:blipFill>
          <a:blip r:embed="rId3">
            <a:alphaModFix/>
          </a:blip>
          <a:stretch>
            <a:fillRect/>
          </a:stretch>
        </p:blipFill>
        <p:spPr>
          <a:xfrm>
            <a:off x="1242270" y="2225000"/>
            <a:ext cx="6659467" cy="2918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7"/>
          <p:cNvSpPr txBox="1"/>
          <p:nvPr>
            <p:ph idx="1" type="body"/>
          </p:nvPr>
        </p:nvSpPr>
        <p:spPr>
          <a:xfrm>
            <a:off x="311700" y="1152475"/>
            <a:ext cx="8549100" cy="1281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Finally, an ANN modeler was runned with the most influential predictors by the 3 countries selected on the general regression analysis.</a:t>
            </a:r>
            <a:endParaRPr/>
          </a:p>
          <a:p>
            <a:pPr indent="-317500" lvl="1" marL="914400" rtl="0" algn="l">
              <a:spcBef>
                <a:spcPts val="0"/>
              </a:spcBef>
              <a:spcAft>
                <a:spcPts val="0"/>
              </a:spcAft>
              <a:buSzPts val="1400"/>
              <a:buChar char="○"/>
            </a:pPr>
            <a:r>
              <a:rPr lang="en"/>
              <a:t>Profiler for United States</a:t>
            </a:r>
            <a:endParaRPr/>
          </a:p>
        </p:txBody>
      </p:sp>
      <p:sp>
        <p:nvSpPr>
          <p:cNvPr id="267" name="Google Shape;267;p37"/>
          <p:cNvSpPr/>
          <p:nvPr/>
        </p:nvSpPr>
        <p:spPr>
          <a:xfrm>
            <a:off x="0" y="0"/>
            <a:ext cx="9144000" cy="912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B45F06"/>
                </a:solidFill>
                <a:latin typeface="Oswald"/>
                <a:ea typeface="Oswald"/>
                <a:cs typeface="Oswald"/>
                <a:sym typeface="Oswald"/>
              </a:rPr>
              <a:t>   Artificial Neural network</a:t>
            </a:r>
            <a:endParaRPr sz="3000">
              <a:solidFill>
                <a:srgbClr val="B45F06"/>
              </a:solidFill>
              <a:latin typeface="Oswald"/>
              <a:ea typeface="Oswald"/>
              <a:cs typeface="Oswald"/>
              <a:sym typeface="Oswald"/>
            </a:endParaRPr>
          </a:p>
        </p:txBody>
      </p:sp>
      <p:pic>
        <p:nvPicPr>
          <p:cNvPr id="268" name="Google Shape;268;p37"/>
          <p:cNvPicPr preferRelativeResize="0"/>
          <p:nvPr/>
        </p:nvPicPr>
        <p:blipFill>
          <a:blip r:embed="rId3">
            <a:alphaModFix/>
          </a:blip>
          <a:stretch>
            <a:fillRect/>
          </a:stretch>
        </p:blipFill>
        <p:spPr>
          <a:xfrm>
            <a:off x="1242272" y="2225000"/>
            <a:ext cx="6659454" cy="2918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8"/>
          <p:cNvSpPr/>
          <p:nvPr/>
        </p:nvSpPr>
        <p:spPr>
          <a:xfrm>
            <a:off x="0" y="0"/>
            <a:ext cx="9144000" cy="912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B45F06"/>
                </a:solidFill>
                <a:latin typeface="Oswald"/>
                <a:ea typeface="Oswald"/>
                <a:cs typeface="Oswald"/>
                <a:sym typeface="Oswald"/>
              </a:rPr>
              <a:t>   Artificial Neural network</a:t>
            </a:r>
            <a:endParaRPr sz="3000">
              <a:solidFill>
                <a:srgbClr val="B45F06"/>
              </a:solidFill>
              <a:latin typeface="Oswald"/>
              <a:ea typeface="Oswald"/>
              <a:cs typeface="Oswald"/>
              <a:sym typeface="Oswald"/>
            </a:endParaRPr>
          </a:p>
        </p:txBody>
      </p:sp>
      <p:sp>
        <p:nvSpPr>
          <p:cNvPr id="274" name="Google Shape;274;p38"/>
          <p:cNvSpPr txBox="1"/>
          <p:nvPr>
            <p:ph idx="1" type="body"/>
          </p:nvPr>
        </p:nvSpPr>
        <p:spPr>
          <a:xfrm>
            <a:off x="311700" y="1047475"/>
            <a:ext cx="8549100" cy="38865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en"/>
              <a:t>Malaysia findings:</a:t>
            </a:r>
            <a:endParaRPr/>
          </a:p>
          <a:p>
            <a:pPr indent="-297497" lvl="1" marL="914400" rtl="0" algn="l">
              <a:spcBef>
                <a:spcPts val="0"/>
              </a:spcBef>
              <a:spcAft>
                <a:spcPts val="0"/>
              </a:spcAft>
              <a:buSzPct val="100000"/>
              <a:buChar char="○"/>
            </a:pPr>
            <a:r>
              <a:rPr lang="en"/>
              <a:t>Gender: Males have lower scores.</a:t>
            </a:r>
            <a:endParaRPr/>
          </a:p>
          <a:p>
            <a:pPr indent="-297497" lvl="1" marL="914400" rtl="0" algn="l">
              <a:spcBef>
                <a:spcPts val="0"/>
              </a:spcBef>
              <a:spcAft>
                <a:spcPts val="0"/>
              </a:spcAft>
              <a:buSzPct val="100000"/>
              <a:buChar char="○"/>
            </a:pPr>
            <a:r>
              <a:rPr lang="en"/>
              <a:t>Religion: Sikhs and Atheists have lower scores. Christian Mormon and Jewish have the highest. Muslim is in the middle, which means good and bad DASS scores can be obtained as Muslim, despite the fact it’s the most popular religion. </a:t>
            </a:r>
            <a:r>
              <a:rPr lang="en"/>
              <a:t>Being Jewish affects non-male respondents. </a:t>
            </a:r>
            <a:r>
              <a:rPr lang="en"/>
              <a:t>Religion impacts the patterns of the race predictor.</a:t>
            </a:r>
            <a:endParaRPr/>
          </a:p>
          <a:p>
            <a:pPr indent="-297497" lvl="1" marL="914400" rtl="0" algn="l">
              <a:spcBef>
                <a:spcPts val="0"/>
              </a:spcBef>
              <a:spcAft>
                <a:spcPts val="0"/>
              </a:spcAft>
              <a:buSzPct val="100000"/>
              <a:buChar char="○"/>
            </a:pPr>
            <a:r>
              <a:rPr lang="en"/>
              <a:t>Race: Indigenous Australians and white have lower scores.</a:t>
            </a:r>
            <a:endParaRPr/>
          </a:p>
          <a:p>
            <a:pPr indent="-297497" lvl="1" marL="914400" rtl="0" algn="l">
              <a:spcBef>
                <a:spcPts val="0"/>
              </a:spcBef>
              <a:spcAft>
                <a:spcPts val="0"/>
              </a:spcAft>
              <a:buSzPct val="100000"/>
              <a:buChar char="○"/>
            </a:pPr>
            <a:r>
              <a:rPr lang="en"/>
              <a:t>Age is not an influential predictor here.</a:t>
            </a:r>
            <a:endParaRPr/>
          </a:p>
          <a:p>
            <a:pPr indent="0" lvl="0" marL="0" rtl="0" algn="l">
              <a:spcBef>
                <a:spcPts val="1200"/>
              </a:spcBef>
              <a:spcAft>
                <a:spcPts val="0"/>
              </a:spcAft>
              <a:buNone/>
            </a:pPr>
            <a:r>
              <a:t/>
            </a:r>
            <a:endParaRPr sz="100"/>
          </a:p>
          <a:p>
            <a:pPr indent="-317182" lvl="0" marL="457200" rtl="0" algn="l">
              <a:spcBef>
                <a:spcPts val="1200"/>
              </a:spcBef>
              <a:spcAft>
                <a:spcPts val="0"/>
              </a:spcAft>
              <a:buSzPct val="100000"/>
              <a:buChar char="●"/>
            </a:pPr>
            <a:r>
              <a:rPr lang="en"/>
              <a:t>Philippines findings:</a:t>
            </a:r>
            <a:endParaRPr/>
          </a:p>
          <a:p>
            <a:pPr indent="-297497" lvl="1" marL="914400" rtl="0" algn="l">
              <a:spcBef>
                <a:spcPts val="0"/>
              </a:spcBef>
              <a:spcAft>
                <a:spcPts val="0"/>
              </a:spcAft>
              <a:buSzPct val="100000"/>
              <a:buChar char="○"/>
            </a:pPr>
            <a:r>
              <a:rPr lang="en"/>
              <a:t>Age: Higher age lowers DASS scores.</a:t>
            </a:r>
            <a:endParaRPr/>
          </a:p>
          <a:p>
            <a:pPr indent="-297497" lvl="1" marL="914400" rtl="0" algn="l">
              <a:spcBef>
                <a:spcPts val="0"/>
              </a:spcBef>
              <a:spcAft>
                <a:spcPts val="0"/>
              </a:spcAft>
              <a:buSzPct val="100000"/>
              <a:buChar char="○"/>
            </a:pPr>
            <a:r>
              <a:rPr lang="en"/>
              <a:t>Religion: Christian Mormons, agnostics, and others have higher scores.</a:t>
            </a:r>
            <a:endParaRPr/>
          </a:p>
          <a:p>
            <a:pPr indent="-297497" lvl="1" marL="914400" rtl="0" algn="l">
              <a:spcBef>
                <a:spcPts val="0"/>
              </a:spcBef>
              <a:spcAft>
                <a:spcPts val="0"/>
              </a:spcAft>
              <a:buSzPct val="100000"/>
              <a:buChar char="○"/>
            </a:pPr>
            <a:r>
              <a:rPr lang="en"/>
              <a:t>Orientation: Asexuals and others have higher scores.</a:t>
            </a:r>
            <a:endParaRPr/>
          </a:p>
          <a:p>
            <a:pPr indent="-297497" lvl="1" marL="914400" rtl="0" algn="l">
              <a:spcBef>
                <a:spcPts val="0"/>
              </a:spcBef>
              <a:spcAft>
                <a:spcPts val="0"/>
              </a:spcAft>
              <a:buSzPct val="100000"/>
              <a:buChar char="○"/>
            </a:pPr>
            <a:r>
              <a:rPr lang="en"/>
              <a:t>People that never married have higher scores.</a:t>
            </a:r>
            <a:endParaRPr/>
          </a:p>
          <a:p>
            <a:pPr indent="0" lvl="0" marL="0" rtl="0" algn="l">
              <a:spcBef>
                <a:spcPts val="1200"/>
              </a:spcBef>
              <a:spcAft>
                <a:spcPts val="0"/>
              </a:spcAft>
              <a:buNone/>
            </a:pPr>
            <a:r>
              <a:t/>
            </a:r>
            <a:endParaRPr sz="100"/>
          </a:p>
          <a:p>
            <a:pPr indent="-317182" lvl="0" marL="457200" rtl="0" algn="l">
              <a:spcBef>
                <a:spcPts val="1200"/>
              </a:spcBef>
              <a:spcAft>
                <a:spcPts val="0"/>
              </a:spcAft>
              <a:buSzPct val="100000"/>
              <a:buChar char="●"/>
            </a:pPr>
            <a:r>
              <a:rPr lang="en"/>
              <a:t>United States of America findings:</a:t>
            </a:r>
            <a:endParaRPr/>
          </a:p>
          <a:p>
            <a:pPr indent="-297497" lvl="1" marL="914400" rtl="0" algn="l">
              <a:spcBef>
                <a:spcPts val="0"/>
              </a:spcBef>
              <a:spcAft>
                <a:spcPts val="0"/>
              </a:spcAft>
              <a:buSzPct val="100000"/>
              <a:buChar char="○"/>
            </a:pPr>
            <a:r>
              <a:rPr lang="en"/>
              <a:t>Age: Higher age lowers scores.</a:t>
            </a:r>
            <a:endParaRPr/>
          </a:p>
          <a:p>
            <a:pPr indent="-297497" lvl="1" marL="914400" rtl="0" algn="l">
              <a:spcBef>
                <a:spcPts val="0"/>
              </a:spcBef>
              <a:spcAft>
                <a:spcPts val="0"/>
              </a:spcAft>
              <a:buSzPct val="100000"/>
              <a:buChar char="○"/>
            </a:pPr>
            <a:r>
              <a:rPr lang="en"/>
              <a:t>Gender: </a:t>
            </a:r>
            <a:r>
              <a:rPr lang="en"/>
              <a:t>Males have lower scores, except in depression.</a:t>
            </a:r>
            <a:endParaRPr/>
          </a:p>
          <a:p>
            <a:pPr indent="-297497" lvl="1" marL="914400" rtl="0" algn="l">
              <a:spcBef>
                <a:spcPts val="0"/>
              </a:spcBef>
              <a:spcAft>
                <a:spcPts val="0"/>
              </a:spcAft>
              <a:buSzPct val="100000"/>
              <a:buChar char="○"/>
            </a:pPr>
            <a:r>
              <a:rPr lang="en"/>
              <a:t>Orientation: Asexuals and heterosexuals have lower scores.</a:t>
            </a:r>
            <a:endParaRPr/>
          </a:p>
          <a:p>
            <a:pPr indent="-297497" lvl="1" marL="914400" rtl="0" algn="l">
              <a:spcBef>
                <a:spcPts val="0"/>
              </a:spcBef>
              <a:spcAft>
                <a:spcPts val="0"/>
              </a:spcAft>
              <a:buSzPct val="100000"/>
              <a:buChar char="○"/>
            </a:pPr>
            <a:r>
              <a:rPr lang="en"/>
              <a:t>L</a:t>
            </a:r>
            <a:r>
              <a:rPr lang="en"/>
              <a:t>ower education increases scores.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3000">
                <a:solidFill>
                  <a:schemeClr val="lt1"/>
                </a:solidFill>
                <a:latin typeface="Oswald"/>
                <a:ea typeface="Oswald"/>
                <a:cs typeface="Oswald"/>
                <a:sym typeface="Oswald"/>
              </a:rPr>
              <a:t>  PP Artificial Neural network</a:t>
            </a:r>
            <a:endParaRPr sz="3000">
              <a:solidFill>
                <a:schemeClr val="lt1"/>
              </a:solidFill>
              <a:latin typeface="Oswald"/>
              <a:ea typeface="Oswald"/>
              <a:cs typeface="Oswald"/>
              <a:sym typeface="Oswald"/>
            </a:endParaRPr>
          </a:p>
          <a:p>
            <a:pPr indent="0" lvl="0" marL="0" rtl="0" algn="l">
              <a:spcBef>
                <a:spcPts val="0"/>
              </a:spcBef>
              <a:spcAft>
                <a:spcPts val="1200"/>
              </a:spcAft>
              <a:buNone/>
            </a:pPr>
            <a:r>
              <a:t/>
            </a:r>
            <a:endParaRPr/>
          </a:p>
        </p:txBody>
      </p:sp>
      <p:sp>
        <p:nvSpPr>
          <p:cNvPr id="280" name="Google Shape;280;p39"/>
          <p:cNvSpPr/>
          <p:nvPr/>
        </p:nvSpPr>
        <p:spPr>
          <a:xfrm>
            <a:off x="0" y="0"/>
            <a:ext cx="9144000" cy="912600"/>
          </a:xfrm>
          <a:prstGeom prst="rect">
            <a:avLst/>
          </a:pr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EAD1DC"/>
                </a:solidFill>
                <a:latin typeface="Oswald"/>
                <a:ea typeface="Oswald"/>
                <a:cs typeface="Oswald"/>
                <a:sym typeface="Oswald"/>
              </a:rPr>
              <a:t>  Support Vector Machine (</a:t>
            </a:r>
            <a:r>
              <a:rPr lang="en" sz="2800">
                <a:solidFill>
                  <a:schemeClr val="lt2"/>
                </a:solidFill>
                <a:latin typeface="Oswald"/>
                <a:ea typeface="Oswald"/>
                <a:cs typeface="Oswald"/>
                <a:sym typeface="Oswald"/>
              </a:rPr>
              <a:t>Poly Kernel</a:t>
            </a:r>
            <a:r>
              <a:rPr lang="en" sz="3000">
                <a:solidFill>
                  <a:srgbClr val="EAD1DC"/>
                </a:solidFill>
                <a:latin typeface="Oswald"/>
                <a:ea typeface="Oswald"/>
                <a:cs typeface="Oswald"/>
                <a:sym typeface="Oswald"/>
              </a:rPr>
              <a:t>)</a:t>
            </a:r>
            <a:endParaRPr sz="3000">
              <a:solidFill>
                <a:srgbClr val="EAD1DC"/>
              </a:solidFill>
              <a:latin typeface="Oswald"/>
              <a:ea typeface="Oswald"/>
              <a:cs typeface="Oswald"/>
              <a:sym typeface="Oswald"/>
            </a:endParaRPr>
          </a:p>
        </p:txBody>
      </p:sp>
      <p:sp>
        <p:nvSpPr>
          <p:cNvPr id="281" name="Google Shape;281;p39"/>
          <p:cNvSpPr txBox="1"/>
          <p:nvPr/>
        </p:nvSpPr>
        <p:spPr>
          <a:xfrm>
            <a:off x="6360050" y="912600"/>
            <a:ext cx="129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Depression</a:t>
            </a:r>
            <a:endParaRPr>
              <a:solidFill>
                <a:schemeClr val="dk1"/>
              </a:solidFill>
              <a:latin typeface="Average"/>
              <a:ea typeface="Average"/>
              <a:cs typeface="Average"/>
              <a:sym typeface="Average"/>
            </a:endParaRPr>
          </a:p>
        </p:txBody>
      </p:sp>
      <p:pic>
        <p:nvPicPr>
          <p:cNvPr id="282" name="Google Shape;282;p39"/>
          <p:cNvPicPr preferRelativeResize="0"/>
          <p:nvPr/>
        </p:nvPicPr>
        <p:blipFill>
          <a:blip r:embed="rId3">
            <a:alphaModFix/>
          </a:blip>
          <a:stretch>
            <a:fillRect/>
          </a:stretch>
        </p:blipFill>
        <p:spPr>
          <a:xfrm>
            <a:off x="5896563" y="1152475"/>
            <a:ext cx="2935749" cy="997050"/>
          </a:xfrm>
          <a:prstGeom prst="rect">
            <a:avLst/>
          </a:prstGeom>
          <a:noFill/>
          <a:ln>
            <a:noFill/>
          </a:ln>
        </p:spPr>
      </p:pic>
      <p:pic>
        <p:nvPicPr>
          <p:cNvPr id="283" name="Google Shape;283;p39"/>
          <p:cNvPicPr preferRelativeResize="0"/>
          <p:nvPr/>
        </p:nvPicPr>
        <p:blipFill>
          <a:blip r:embed="rId4">
            <a:alphaModFix/>
          </a:blip>
          <a:stretch>
            <a:fillRect/>
          </a:stretch>
        </p:blipFill>
        <p:spPr>
          <a:xfrm>
            <a:off x="5905550" y="2560738"/>
            <a:ext cx="2917764" cy="997050"/>
          </a:xfrm>
          <a:prstGeom prst="rect">
            <a:avLst/>
          </a:prstGeom>
          <a:noFill/>
          <a:ln>
            <a:noFill/>
          </a:ln>
        </p:spPr>
      </p:pic>
      <p:sp>
        <p:nvSpPr>
          <p:cNvPr id="284" name="Google Shape;284;p39"/>
          <p:cNvSpPr txBox="1"/>
          <p:nvPr/>
        </p:nvSpPr>
        <p:spPr>
          <a:xfrm>
            <a:off x="6597638" y="2240700"/>
            <a:ext cx="8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Anxiety</a:t>
            </a:r>
            <a:endParaRPr>
              <a:solidFill>
                <a:schemeClr val="dk1"/>
              </a:solidFill>
              <a:latin typeface="Average"/>
              <a:ea typeface="Average"/>
              <a:cs typeface="Average"/>
              <a:sym typeface="Average"/>
            </a:endParaRPr>
          </a:p>
        </p:txBody>
      </p:sp>
      <p:sp>
        <p:nvSpPr>
          <p:cNvPr id="285" name="Google Shape;285;p39"/>
          <p:cNvSpPr txBox="1"/>
          <p:nvPr/>
        </p:nvSpPr>
        <p:spPr>
          <a:xfrm>
            <a:off x="6719063" y="3608000"/>
            <a:ext cx="65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Stress</a:t>
            </a:r>
            <a:endParaRPr>
              <a:solidFill>
                <a:schemeClr val="dk1"/>
              </a:solidFill>
              <a:latin typeface="Average"/>
              <a:ea typeface="Average"/>
              <a:cs typeface="Average"/>
              <a:sym typeface="Average"/>
            </a:endParaRPr>
          </a:p>
        </p:txBody>
      </p:sp>
      <p:pic>
        <p:nvPicPr>
          <p:cNvPr id="286" name="Google Shape;286;p39"/>
          <p:cNvPicPr preferRelativeResize="0"/>
          <p:nvPr/>
        </p:nvPicPr>
        <p:blipFill>
          <a:blip r:embed="rId5">
            <a:alphaModFix/>
          </a:blip>
          <a:stretch>
            <a:fillRect/>
          </a:stretch>
        </p:blipFill>
        <p:spPr>
          <a:xfrm>
            <a:off x="5835911" y="3941948"/>
            <a:ext cx="2935724" cy="1005476"/>
          </a:xfrm>
          <a:prstGeom prst="rect">
            <a:avLst/>
          </a:prstGeom>
          <a:noFill/>
          <a:ln>
            <a:noFill/>
          </a:ln>
        </p:spPr>
      </p:pic>
      <p:pic>
        <p:nvPicPr>
          <p:cNvPr id="287" name="Google Shape;287;p39"/>
          <p:cNvPicPr preferRelativeResize="0"/>
          <p:nvPr/>
        </p:nvPicPr>
        <p:blipFill>
          <a:blip r:embed="rId6">
            <a:alphaModFix/>
          </a:blip>
          <a:stretch>
            <a:fillRect/>
          </a:stretch>
        </p:blipFill>
        <p:spPr>
          <a:xfrm>
            <a:off x="3258200" y="1152475"/>
            <a:ext cx="2282375" cy="1665724"/>
          </a:xfrm>
          <a:prstGeom prst="rect">
            <a:avLst/>
          </a:prstGeom>
          <a:noFill/>
          <a:ln>
            <a:noFill/>
          </a:ln>
        </p:spPr>
      </p:pic>
      <p:pic>
        <p:nvPicPr>
          <p:cNvPr id="288" name="Google Shape;288;p39"/>
          <p:cNvPicPr preferRelativeResize="0"/>
          <p:nvPr/>
        </p:nvPicPr>
        <p:blipFill>
          <a:blip r:embed="rId7">
            <a:alphaModFix/>
          </a:blip>
          <a:stretch>
            <a:fillRect/>
          </a:stretch>
        </p:blipFill>
        <p:spPr>
          <a:xfrm>
            <a:off x="3318913" y="3240424"/>
            <a:ext cx="2282375" cy="1707013"/>
          </a:xfrm>
          <a:prstGeom prst="rect">
            <a:avLst/>
          </a:prstGeom>
          <a:noFill/>
          <a:ln>
            <a:noFill/>
          </a:ln>
        </p:spPr>
      </p:pic>
      <p:sp>
        <p:nvSpPr>
          <p:cNvPr id="289" name="Google Shape;289;p39"/>
          <p:cNvSpPr txBox="1"/>
          <p:nvPr/>
        </p:nvSpPr>
        <p:spPr>
          <a:xfrm>
            <a:off x="213025" y="1243650"/>
            <a:ext cx="1988100" cy="41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Oswald"/>
                <a:ea typeface="Oswald"/>
                <a:cs typeface="Oswald"/>
                <a:sym typeface="Oswald"/>
              </a:rPr>
              <a:t>SVM poly kernel was a better model than the linear model for depression, anxiety, and stress prediction</a:t>
            </a:r>
            <a:endParaRPr>
              <a:solidFill>
                <a:schemeClr val="dk1"/>
              </a:solidFill>
              <a:latin typeface="Oswald"/>
              <a:ea typeface="Oswald"/>
              <a:cs typeface="Oswald"/>
              <a:sym typeface="Oswald"/>
            </a:endParaRPr>
          </a:p>
          <a:p>
            <a:pPr indent="0" lvl="0" marL="0" rtl="0" algn="l">
              <a:lnSpc>
                <a:spcPct val="115000"/>
              </a:lnSpc>
              <a:spcBef>
                <a:spcPts val="0"/>
              </a:spcBef>
              <a:spcAft>
                <a:spcPts val="0"/>
              </a:spcAft>
              <a:buNone/>
            </a:pPr>
            <a:r>
              <a:t/>
            </a:r>
            <a:endParaRPr>
              <a:solidFill>
                <a:schemeClr val="dk1"/>
              </a:solidFill>
              <a:latin typeface="Oswald"/>
              <a:ea typeface="Oswald"/>
              <a:cs typeface="Oswald"/>
              <a:sym typeface="Oswald"/>
            </a:endParaRPr>
          </a:p>
          <a:p>
            <a:pPr indent="0" lvl="0" marL="0" rtl="0" algn="l">
              <a:lnSpc>
                <a:spcPct val="115000"/>
              </a:lnSpc>
              <a:spcBef>
                <a:spcPts val="0"/>
              </a:spcBef>
              <a:spcAft>
                <a:spcPts val="0"/>
              </a:spcAft>
              <a:buNone/>
            </a:pPr>
            <a:r>
              <a:rPr lang="en">
                <a:solidFill>
                  <a:schemeClr val="dk1"/>
                </a:solidFill>
                <a:latin typeface="Oswald"/>
                <a:ea typeface="Oswald"/>
                <a:cs typeface="Oswald"/>
                <a:sym typeface="Oswald"/>
              </a:rPr>
              <a:t>For depression, age was the most important feature, followed by religion and having a major</a:t>
            </a:r>
            <a:endParaRPr>
              <a:solidFill>
                <a:schemeClr val="dk1"/>
              </a:solidFill>
              <a:latin typeface="Oswald"/>
              <a:ea typeface="Oswald"/>
              <a:cs typeface="Oswald"/>
              <a:sym typeface="Oswald"/>
            </a:endParaRPr>
          </a:p>
          <a:p>
            <a:pPr indent="0" lvl="0" marL="0" rtl="0" algn="l">
              <a:lnSpc>
                <a:spcPct val="115000"/>
              </a:lnSpc>
              <a:spcBef>
                <a:spcPts val="0"/>
              </a:spcBef>
              <a:spcAft>
                <a:spcPts val="0"/>
              </a:spcAft>
              <a:buNone/>
            </a:pPr>
            <a:r>
              <a:t/>
            </a:r>
            <a:endParaRPr>
              <a:solidFill>
                <a:schemeClr val="dk1"/>
              </a:solidFill>
              <a:latin typeface="Oswald"/>
              <a:ea typeface="Oswald"/>
              <a:cs typeface="Oswald"/>
              <a:sym typeface="Oswald"/>
            </a:endParaRPr>
          </a:p>
          <a:p>
            <a:pPr indent="0" lvl="0" marL="0" rtl="0" algn="l">
              <a:lnSpc>
                <a:spcPct val="115000"/>
              </a:lnSpc>
              <a:spcBef>
                <a:spcPts val="0"/>
              </a:spcBef>
              <a:spcAft>
                <a:spcPts val="0"/>
              </a:spcAft>
              <a:buNone/>
            </a:pPr>
            <a:r>
              <a:rPr lang="en">
                <a:solidFill>
                  <a:schemeClr val="dk1"/>
                </a:solidFill>
                <a:latin typeface="Oswald"/>
                <a:ea typeface="Oswald"/>
                <a:cs typeface="Oswald"/>
                <a:sym typeface="Oswald"/>
              </a:rPr>
              <a:t>For stress, age was the most important feature, followed by education</a:t>
            </a:r>
            <a:endParaRPr>
              <a:solidFill>
                <a:schemeClr val="dk1"/>
              </a:solidFill>
              <a:latin typeface="Oswald"/>
              <a:ea typeface="Oswald"/>
              <a:cs typeface="Oswald"/>
              <a:sym typeface="Oswald"/>
            </a:endParaRPr>
          </a:p>
          <a:p>
            <a:pPr indent="0" lvl="0" marL="0" rtl="0" algn="l">
              <a:lnSpc>
                <a:spcPct val="115000"/>
              </a:lnSpc>
              <a:spcBef>
                <a:spcPts val="0"/>
              </a:spcBef>
              <a:spcAft>
                <a:spcPts val="0"/>
              </a:spcAft>
              <a:buNone/>
            </a:pPr>
            <a:r>
              <a:t/>
            </a:r>
            <a:endParaRPr>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
        <p:nvSpPr>
          <p:cNvPr id="295" name="Google Shape;295;p40"/>
          <p:cNvSpPr/>
          <p:nvPr/>
        </p:nvSpPr>
        <p:spPr>
          <a:xfrm>
            <a:off x="0" y="0"/>
            <a:ext cx="9144000" cy="912600"/>
          </a:xfrm>
          <a:prstGeom prst="rect">
            <a:avLst/>
          </a:pr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EAD1DC"/>
                </a:solidFill>
                <a:latin typeface="Oswald"/>
                <a:ea typeface="Oswald"/>
                <a:cs typeface="Oswald"/>
                <a:sym typeface="Oswald"/>
              </a:rPr>
              <a:t>  Decision Tree &amp; Leaf Report</a:t>
            </a:r>
            <a:endParaRPr sz="3000">
              <a:solidFill>
                <a:srgbClr val="EAD1DC"/>
              </a:solidFill>
              <a:latin typeface="Oswald"/>
              <a:ea typeface="Oswald"/>
              <a:cs typeface="Oswald"/>
              <a:sym typeface="Oswald"/>
            </a:endParaRPr>
          </a:p>
        </p:txBody>
      </p:sp>
      <p:pic>
        <p:nvPicPr>
          <p:cNvPr id="296" name="Google Shape;296;p40"/>
          <p:cNvPicPr preferRelativeResize="0"/>
          <p:nvPr/>
        </p:nvPicPr>
        <p:blipFill>
          <a:blip r:embed="rId3">
            <a:alphaModFix/>
          </a:blip>
          <a:stretch>
            <a:fillRect/>
          </a:stretch>
        </p:blipFill>
        <p:spPr>
          <a:xfrm>
            <a:off x="0" y="1714775"/>
            <a:ext cx="3313949" cy="3404074"/>
          </a:xfrm>
          <a:prstGeom prst="rect">
            <a:avLst/>
          </a:prstGeom>
          <a:noFill/>
          <a:ln>
            <a:noFill/>
          </a:ln>
        </p:spPr>
      </p:pic>
      <p:pic>
        <p:nvPicPr>
          <p:cNvPr id="297" name="Google Shape;297;p40"/>
          <p:cNvPicPr preferRelativeResize="0"/>
          <p:nvPr/>
        </p:nvPicPr>
        <p:blipFill rotWithShape="1">
          <a:blip r:embed="rId4">
            <a:alphaModFix/>
          </a:blip>
          <a:srcRect b="0" l="4000" r="-4000" t="0"/>
          <a:stretch/>
        </p:blipFill>
        <p:spPr>
          <a:xfrm>
            <a:off x="6279850" y="1714775"/>
            <a:ext cx="2959500" cy="3416399"/>
          </a:xfrm>
          <a:prstGeom prst="rect">
            <a:avLst/>
          </a:prstGeom>
          <a:noFill/>
          <a:ln>
            <a:noFill/>
          </a:ln>
        </p:spPr>
      </p:pic>
      <p:pic>
        <p:nvPicPr>
          <p:cNvPr id="298" name="Google Shape;298;p40"/>
          <p:cNvPicPr preferRelativeResize="0"/>
          <p:nvPr/>
        </p:nvPicPr>
        <p:blipFill>
          <a:blip r:embed="rId5">
            <a:alphaModFix/>
          </a:blip>
          <a:stretch>
            <a:fillRect/>
          </a:stretch>
        </p:blipFill>
        <p:spPr>
          <a:xfrm>
            <a:off x="3313950" y="1690125"/>
            <a:ext cx="2906074" cy="3416401"/>
          </a:xfrm>
          <a:prstGeom prst="rect">
            <a:avLst/>
          </a:prstGeom>
          <a:noFill/>
          <a:ln>
            <a:noFill/>
          </a:ln>
        </p:spPr>
      </p:pic>
      <p:sp>
        <p:nvSpPr>
          <p:cNvPr id="299" name="Google Shape;299;p40"/>
          <p:cNvSpPr txBox="1"/>
          <p:nvPr/>
        </p:nvSpPr>
        <p:spPr>
          <a:xfrm>
            <a:off x="6468000" y="912588"/>
            <a:ext cx="26760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000">
              <a:solidFill>
                <a:schemeClr val="dk1"/>
              </a:solidFill>
              <a:latin typeface="Oswald"/>
              <a:ea typeface="Oswald"/>
              <a:cs typeface="Oswald"/>
              <a:sym typeface="Oswald"/>
            </a:endParaRPr>
          </a:p>
          <a:p>
            <a:pPr indent="0" lvl="0" marL="0" rtl="0" algn="l">
              <a:lnSpc>
                <a:spcPct val="115000"/>
              </a:lnSpc>
              <a:spcBef>
                <a:spcPts val="0"/>
              </a:spcBef>
              <a:spcAft>
                <a:spcPts val="0"/>
              </a:spcAft>
              <a:buNone/>
            </a:pPr>
            <a:r>
              <a:t/>
            </a:r>
            <a:endParaRPr sz="1000">
              <a:solidFill>
                <a:schemeClr val="dk1"/>
              </a:solidFill>
              <a:latin typeface="Oswald"/>
              <a:ea typeface="Oswald"/>
              <a:cs typeface="Oswald"/>
              <a:sym typeface="Oswald"/>
            </a:endParaRPr>
          </a:p>
        </p:txBody>
      </p:sp>
      <p:sp>
        <p:nvSpPr>
          <p:cNvPr id="300" name="Google Shape;300;p40"/>
          <p:cNvSpPr txBox="1"/>
          <p:nvPr/>
        </p:nvSpPr>
        <p:spPr>
          <a:xfrm>
            <a:off x="27900" y="879250"/>
            <a:ext cx="9088200" cy="794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1"/>
              </a:buClr>
              <a:buSzPts val="1200"/>
              <a:buFont typeface="Oswald"/>
              <a:buChar char="●"/>
            </a:pPr>
            <a:r>
              <a:rPr lang="en" sz="1200">
                <a:solidFill>
                  <a:schemeClr val="dk1"/>
                </a:solidFill>
                <a:latin typeface="Oswald"/>
                <a:ea typeface="Oswald"/>
                <a:cs typeface="Oswald"/>
                <a:sym typeface="Oswald"/>
              </a:rPr>
              <a:t>Education (Less than HS, HS) and Orientation (H) were the two most important factors in predicting depression</a:t>
            </a:r>
            <a:endParaRPr sz="1200">
              <a:solidFill>
                <a:schemeClr val="dk1"/>
              </a:solidFill>
              <a:latin typeface="Oswald"/>
              <a:ea typeface="Oswald"/>
              <a:cs typeface="Oswald"/>
              <a:sym typeface="Oswald"/>
            </a:endParaRPr>
          </a:p>
          <a:p>
            <a:pPr indent="-304800" lvl="0" marL="457200" rtl="0" algn="l">
              <a:lnSpc>
                <a:spcPct val="115000"/>
              </a:lnSpc>
              <a:spcBef>
                <a:spcPts val="0"/>
              </a:spcBef>
              <a:spcAft>
                <a:spcPts val="0"/>
              </a:spcAft>
              <a:buClr>
                <a:schemeClr val="dk1"/>
              </a:buClr>
              <a:buSzPts val="1200"/>
              <a:buFont typeface="Oswald"/>
              <a:buChar char="●"/>
            </a:pPr>
            <a:r>
              <a:rPr lang="en" sz="1200">
                <a:solidFill>
                  <a:schemeClr val="dk1"/>
                </a:solidFill>
                <a:latin typeface="Oswald"/>
                <a:ea typeface="Oswald"/>
                <a:cs typeface="Oswald"/>
                <a:sym typeface="Oswald"/>
              </a:rPr>
              <a:t>Age is the most important factor in predicting anxiety</a:t>
            </a:r>
            <a:endParaRPr sz="1200">
              <a:solidFill>
                <a:schemeClr val="dk1"/>
              </a:solidFill>
              <a:latin typeface="Oswald"/>
              <a:ea typeface="Oswald"/>
              <a:cs typeface="Oswald"/>
              <a:sym typeface="Oswald"/>
            </a:endParaRPr>
          </a:p>
          <a:p>
            <a:pPr indent="-304800" lvl="0" marL="457200" rtl="0" algn="l">
              <a:lnSpc>
                <a:spcPct val="115000"/>
              </a:lnSpc>
              <a:spcBef>
                <a:spcPts val="0"/>
              </a:spcBef>
              <a:spcAft>
                <a:spcPts val="0"/>
              </a:spcAft>
              <a:buClr>
                <a:schemeClr val="dk1"/>
              </a:buClr>
              <a:buSzPts val="1200"/>
              <a:buFont typeface="Oswald"/>
              <a:buChar char="●"/>
            </a:pPr>
            <a:r>
              <a:rPr lang="en" sz="1200">
                <a:solidFill>
                  <a:schemeClr val="dk1"/>
                </a:solidFill>
                <a:latin typeface="Oswald"/>
                <a:ea typeface="Oswald"/>
                <a:cs typeface="Oswald"/>
                <a:sym typeface="Oswald"/>
              </a:rPr>
              <a:t>Age was found to be an important predictor of stress</a:t>
            </a:r>
            <a:endParaRPr sz="1200">
              <a:solidFill>
                <a:schemeClr val="dk1"/>
              </a:solidFill>
              <a:latin typeface="Oswald"/>
              <a:ea typeface="Oswald"/>
              <a:cs typeface="Oswald"/>
              <a:sym typeface="Oswa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T</a:t>
            </a:r>
            <a:r>
              <a:rPr lang="en" sz="1500">
                <a:solidFill>
                  <a:schemeClr val="dk1"/>
                </a:solidFill>
                <a:latin typeface="Times New Roman"/>
                <a:ea typeface="Times New Roman"/>
                <a:cs typeface="Times New Roman"/>
                <a:sym typeface="Times New Roman"/>
              </a:rPr>
              <a:t>o investigate the relationship between emotional intelligence and mental health outcomes </a:t>
            </a:r>
            <a:r>
              <a:rPr lang="en" sz="1500">
                <a:solidFill>
                  <a:schemeClr val="dk1"/>
                </a:solidFill>
                <a:latin typeface="Times New Roman"/>
                <a:ea typeface="Times New Roman"/>
                <a:cs typeface="Times New Roman"/>
                <a:sym typeface="Times New Roman"/>
              </a:rPr>
              <a:t>Priya et al., (2020), analyzed data from 255 Egyptian nursing students using the Depression Anxiety Stress Scales (DASS) and five machine learning algorithms, two of which were Decision Tree and Support Vector Machine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The study also found that the use of SVM and Random Forest techniques led to more precise models for predicting stress, anxiety, and depression levels among nursing students however, </a:t>
            </a:r>
            <a:r>
              <a:rPr lang="en" sz="1500">
                <a:solidFill>
                  <a:schemeClr val="dk1"/>
                </a:solidFill>
                <a:latin typeface="Times New Roman"/>
                <a:ea typeface="Times New Roman"/>
                <a:cs typeface="Times New Roman"/>
                <a:sym typeface="Times New Roman"/>
              </a:rPr>
              <a:t>Random Forest was the most accurate algorithm in predicting</a:t>
            </a:r>
            <a:endParaRPr sz="1500">
              <a:solidFill>
                <a:schemeClr val="dk1"/>
              </a:solidFill>
              <a:latin typeface="Times New Roman"/>
              <a:ea typeface="Times New Roman"/>
              <a:cs typeface="Times New Roman"/>
              <a:sym typeface="Times New Roman"/>
            </a:endParaRPr>
          </a:p>
          <a:p>
            <a:pPr indent="0" lvl="0" marL="914400" rtl="0" algn="l">
              <a:spcBef>
                <a:spcPts val="0"/>
              </a:spcBef>
              <a:spcAft>
                <a:spcPts val="0"/>
              </a:spcAft>
              <a:buNone/>
            </a:pPr>
            <a:r>
              <a:rPr lang="en" sz="1500">
                <a:solidFill>
                  <a:schemeClr val="dk1"/>
                </a:solidFill>
                <a:latin typeface="Times New Roman"/>
                <a:ea typeface="Times New Roman"/>
                <a:cs typeface="Times New Roman"/>
                <a:sym typeface="Times New Roman"/>
              </a:rPr>
              <a:t> </a:t>
            </a:r>
            <a:endParaRPr sz="15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Overall, the study highlights the benefits of machine learning in uncovering complex relationships and patterns that may be missed by traditional statistical methods</a:t>
            </a:r>
            <a:endParaRPr sz="1500">
              <a:solidFill>
                <a:schemeClr val="dk1"/>
              </a:solidFill>
              <a:latin typeface="Times New Roman"/>
              <a:ea typeface="Times New Roman"/>
              <a:cs typeface="Times New Roman"/>
              <a:sym typeface="Times New Roman"/>
            </a:endParaRPr>
          </a:p>
        </p:txBody>
      </p:sp>
      <p:sp>
        <p:nvSpPr>
          <p:cNvPr id="306" name="Google Shape;306;p41"/>
          <p:cNvSpPr/>
          <p:nvPr/>
        </p:nvSpPr>
        <p:spPr>
          <a:xfrm>
            <a:off x="0" y="0"/>
            <a:ext cx="9144000" cy="912600"/>
          </a:xfrm>
          <a:prstGeom prst="rect">
            <a:avLst/>
          </a:pr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EAD1DC"/>
                </a:solidFill>
                <a:latin typeface="Oswald"/>
                <a:ea typeface="Oswald"/>
                <a:cs typeface="Oswald"/>
                <a:sym typeface="Oswald"/>
              </a:rPr>
              <a:t>  Previous Study using Machine Learning </a:t>
            </a:r>
            <a:endParaRPr sz="3000">
              <a:solidFill>
                <a:srgbClr val="EAD1DC"/>
              </a:solidFill>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65400" y="158425"/>
            <a:ext cx="8971200" cy="700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000"/>
              <a:t>Literature Review</a:t>
            </a:r>
            <a:endParaRPr sz="3000"/>
          </a:p>
        </p:txBody>
      </p:sp>
      <p:sp>
        <p:nvSpPr>
          <p:cNvPr id="74" name="Google Shape;74;p15"/>
          <p:cNvSpPr txBox="1"/>
          <p:nvPr>
            <p:ph idx="4294967295" type="body"/>
          </p:nvPr>
        </p:nvSpPr>
        <p:spPr>
          <a:xfrm>
            <a:off x="0" y="858925"/>
            <a:ext cx="8971200" cy="4208400"/>
          </a:xfrm>
          <a:prstGeom prst="rect">
            <a:avLst/>
          </a:prstGeom>
        </p:spPr>
        <p:txBody>
          <a:bodyPr anchorCtr="0" anchor="t" bIns="91425" lIns="91425" spcFirstLastPara="1" rIns="91425" wrap="square" tIns="91425">
            <a:normAutofit lnSpcReduction="20000"/>
          </a:bodyPr>
          <a:lstStyle/>
          <a:p>
            <a:pPr indent="-317500" lvl="0" marL="457200" rtl="0" algn="l">
              <a:spcBef>
                <a:spcPts val="1200"/>
              </a:spcBef>
              <a:spcAft>
                <a:spcPts val="0"/>
              </a:spcAft>
              <a:buClr>
                <a:schemeClr val="lt1"/>
              </a:buClr>
              <a:buSzPts val="1400"/>
              <a:buChar char="❖"/>
            </a:pPr>
            <a:r>
              <a:rPr lang="en" sz="1400">
                <a:solidFill>
                  <a:schemeClr val="lt1"/>
                </a:solidFill>
              </a:rPr>
              <a:t>High levels of anxiety, depression, and stress are signs of poor mental health can have adverse effects on other aspects of an individual’s life (Beiter et al., 2014).</a:t>
            </a:r>
            <a:endParaRPr sz="1400">
              <a:solidFill>
                <a:schemeClr val="lt1"/>
              </a:solidFill>
            </a:endParaRPr>
          </a:p>
          <a:p>
            <a:pPr indent="0" lvl="0" marL="914400" rtl="0" algn="l">
              <a:spcBef>
                <a:spcPts val="1200"/>
              </a:spcBef>
              <a:spcAft>
                <a:spcPts val="0"/>
              </a:spcAft>
              <a:buNone/>
            </a:pPr>
            <a:r>
              <a:t/>
            </a:r>
            <a:endParaRPr>
              <a:solidFill>
                <a:schemeClr val="lt1"/>
              </a:solidFill>
            </a:endParaRPr>
          </a:p>
          <a:p>
            <a:pPr indent="-317500" lvl="1" marL="914400" rtl="0" algn="l">
              <a:spcBef>
                <a:spcPts val="1200"/>
              </a:spcBef>
              <a:spcAft>
                <a:spcPts val="0"/>
              </a:spcAft>
              <a:buClr>
                <a:schemeClr val="lt1"/>
              </a:buClr>
              <a:buSzPts val="1400"/>
              <a:buChar char="➢"/>
            </a:pPr>
            <a:r>
              <a:rPr lang="en" sz="1400">
                <a:solidFill>
                  <a:schemeClr val="lt1"/>
                </a:solidFill>
              </a:rPr>
              <a:t>Depression can immobilize individuals making it difficult to maintain themselves, their family and friends, and be productive in their work or school (Holden, 2000). Individuals high in depression are also more likely to have poor coping mechanisms tied to alcohol or substance use (Holden, 2000). </a:t>
            </a:r>
            <a:endParaRPr sz="1400">
              <a:solidFill>
                <a:schemeClr val="lt1"/>
              </a:solidFill>
            </a:endParaRPr>
          </a:p>
          <a:p>
            <a:pPr indent="0" lvl="0" marL="914400" rtl="0" algn="l">
              <a:spcBef>
                <a:spcPts val="1200"/>
              </a:spcBef>
              <a:spcAft>
                <a:spcPts val="0"/>
              </a:spcAft>
              <a:buNone/>
            </a:pPr>
            <a:r>
              <a:t/>
            </a:r>
            <a:endParaRPr>
              <a:solidFill>
                <a:schemeClr val="lt1"/>
              </a:solidFill>
            </a:endParaRPr>
          </a:p>
          <a:p>
            <a:pPr indent="-317500" lvl="1" marL="914400" rtl="0" algn="l">
              <a:spcBef>
                <a:spcPts val="1200"/>
              </a:spcBef>
              <a:spcAft>
                <a:spcPts val="0"/>
              </a:spcAft>
              <a:buClr>
                <a:schemeClr val="lt1"/>
              </a:buClr>
              <a:buSzPts val="1400"/>
              <a:buChar char="➢"/>
            </a:pPr>
            <a:r>
              <a:rPr lang="en" sz="1400">
                <a:solidFill>
                  <a:schemeClr val="lt1"/>
                </a:solidFill>
              </a:rPr>
              <a:t>High levels of anxiety can lead to poor academic performances and social functioning and even panic attacks (Van Amerigan et al., 2003). </a:t>
            </a:r>
            <a:endParaRPr sz="1400">
              <a:solidFill>
                <a:schemeClr val="lt1"/>
              </a:solidFill>
            </a:endParaRPr>
          </a:p>
          <a:p>
            <a:pPr indent="0" lvl="0" marL="914400" rtl="0" algn="l">
              <a:spcBef>
                <a:spcPts val="1200"/>
              </a:spcBef>
              <a:spcAft>
                <a:spcPts val="0"/>
              </a:spcAft>
              <a:buNone/>
            </a:pPr>
            <a:r>
              <a:t/>
            </a:r>
            <a:endParaRPr>
              <a:solidFill>
                <a:schemeClr val="lt1"/>
              </a:solidFill>
            </a:endParaRPr>
          </a:p>
          <a:p>
            <a:pPr indent="-317500" lvl="1" marL="914400" rtl="0" algn="l">
              <a:spcBef>
                <a:spcPts val="1200"/>
              </a:spcBef>
              <a:spcAft>
                <a:spcPts val="0"/>
              </a:spcAft>
              <a:buClr>
                <a:schemeClr val="lt1"/>
              </a:buClr>
              <a:buSzPts val="1400"/>
              <a:buChar char="➢"/>
            </a:pPr>
            <a:r>
              <a:rPr lang="en" sz="1400">
                <a:solidFill>
                  <a:schemeClr val="lt1"/>
                </a:solidFill>
              </a:rPr>
              <a:t>Those high in stress are also likely to be negatively impacted in their physical health (e.g. heart disease, poor immunity) and cognition, such as difficulty with</a:t>
            </a:r>
            <a:r>
              <a:rPr lang="en">
                <a:solidFill>
                  <a:schemeClr val="lt1"/>
                </a:solidFill>
              </a:rPr>
              <a:t> memory and </a:t>
            </a:r>
            <a:r>
              <a:rPr lang="en" sz="1400">
                <a:solidFill>
                  <a:schemeClr val="lt1"/>
                </a:solidFill>
              </a:rPr>
              <a:t>learning (Yaribeygi et al., 2017)</a:t>
            </a:r>
            <a:endParaRPr sz="1400">
              <a:solidFill>
                <a:schemeClr val="lt1"/>
              </a:solidFill>
            </a:endParaRPr>
          </a:p>
          <a:p>
            <a:pPr indent="0" lvl="0" marL="0" rtl="0" algn="l">
              <a:lnSpc>
                <a:spcPct val="105000"/>
              </a:lnSpc>
              <a:spcBef>
                <a:spcPts val="1200"/>
              </a:spcBef>
              <a:spcAft>
                <a:spcPts val="1200"/>
              </a:spcAft>
              <a:buNone/>
            </a:pPr>
            <a:r>
              <a:t/>
            </a:r>
            <a:endParaRPr sz="14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2"/>
          <p:cNvSpPr/>
          <p:nvPr/>
        </p:nvSpPr>
        <p:spPr>
          <a:xfrm>
            <a:off x="7858325" y="0"/>
            <a:ext cx="853200" cy="51435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solidFill>
                <a:srgbClr val="B5FFED"/>
              </a:solidFill>
              <a:latin typeface="Oswald"/>
              <a:ea typeface="Oswald"/>
              <a:cs typeface="Oswald"/>
              <a:sym typeface="Oswald"/>
            </a:endParaRPr>
          </a:p>
        </p:txBody>
      </p:sp>
      <p:sp>
        <p:nvSpPr>
          <p:cNvPr id="312" name="Google Shape;312;p42"/>
          <p:cNvSpPr/>
          <p:nvPr/>
        </p:nvSpPr>
        <p:spPr>
          <a:xfrm>
            <a:off x="8290700" y="0"/>
            <a:ext cx="853200" cy="5143500"/>
          </a:xfrm>
          <a:prstGeom prst="rect">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solidFill>
                <a:srgbClr val="B5FFED"/>
              </a:solidFill>
              <a:latin typeface="Oswald"/>
              <a:ea typeface="Oswald"/>
              <a:cs typeface="Oswald"/>
              <a:sym typeface="Oswald"/>
            </a:endParaRPr>
          </a:p>
        </p:txBody>
      </p:sp>
      <p:sp>
        <p:nvSpPr>
          <p:cNvPr id="313" name="Google Shape;313;p42"/>
          <p:cNvSpPr txBox="1"/>
          <p:nvPr>
            <p:ph idx="1" type="body"/>
          </p:nvPr>
        </p:nvSpPr>
        <p:spPr>
          <a:xfrm>
            <a:off x="311700" y="807350"/>
            <a:ext cx="7310400" cy="41364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Clr>
                <a:srgbClr val="B5FFED"/>
              </a:buClr>
              <a:buSzPct val="100000"/>
              <a:buChar char="●"/>
            </a:pPr>
            <a:r>
              <a:rPr lang="en">
                <a:solidFill>
                  <a:srgbClr val="B5FFED"/>
                </a:solidFill>
              </a:rPr>
              <a:t>Clustering methods attempt to create groups based on similar responses. </a:t>
            </a:r>
            <a:br>
              <a:rPr lang="en">
                <a:solidFill>
                  <a:srgbClr val="B5FFED"/>
                </a:solidFill>
              </a:rPr>
            </a:br>
            <a:endParaRPr>
              <a:solidFill>
                <a:srgbClr val="B5FFED"/>
              </a:solidFill>
            </a:endParaRPr>
          </a:p>
          <a:p>
            <a:pPr indent="-334327" lvl="0" marL="457200" rtl="0" algn="l">
              <a:spcBef>
                <a:spcPts val="0"/>
              </a:spcBef>
              <a:spcAft>
                <a:spcPts val="0"/>
              </a:spcAft>
              <a:buClr>
                <a:srgbClr val="B5FFED"/>
              </a:buClr>
              <a:buSzPct val="100000"/>
              <a:buChar char="●"/>
            </a:pPr>
            <a:r>
              <a:rPr lang="en">
                <a:solidFill>
                  <a:srgbClr val="B5FFED"/>
                </a:solidFill>
              </a:rPr>
              <a:t>Tran et al., 2019 collected 787 responses from registered nurses in a hospital in Vietnam using the DASS-21 then performed a two-step cluster analysis.</a:t>
            </a:r>
            <a:endParaRPr>
              <a:solidFill>
                <a:srgbClr val="B5FFED"/>
              </a:solidFill>
            </a:endParaRPr>
          </a:p>
          <a:p>
            <a:pPr indent="-310832" lvl="1" marL="914400" rtl="0" algn="l">
              <a:spcBef>
                <a:spcPts val="0"/>
              </a:spcBef>
              <a:spcAft>
                <a:spcPts val="0"/>
              </a:spcAft>
              <a:buClr>
                <a:srgbClr val="B5FFED"/>
              </a:buClr>
              <a:buSzPct val="100000"/>
              <a:buChar char="○"/>
            </a:pPr>
            <a:r>
              <a:rPr lang="en">
                <a:solidFill>
                  <a:srgbClr val="B5FFED"/>
                </a:solidFill>
              </a:rPr>
              <a:t>They looked at: s</a:t>
            </a:r>
            <a:r>
              <a:rPr lang="en">
                <a:solidFill>
                  <a:srgbClr val="B5FFED"/>
                </a:solidFill>
              </a:rPr>
              <a:t>tress, anxiety, depression, age, and number of years working in the hospital. </a:t>
            </a:r>
            <a:br>
              <a:rPr lang="en">
                <a:solidFill>
                  <a:srgbClr val="B5FFED"/>
                </a:solidFill>
              </a:rPr>
            </a:br>
            <a:endParaRPr>
              <a:solidFill>
                <a:srgbClr val="B5FFED"/>
              </a:solidFill>
            </a:endParaRPr>
          </a:p>
          <a:p>
            <a:pPr indent="-334327" lvl="0" marL="457200" rtl="0" algn="l">
              <a:spcBef>
                <a:spcPts val="0"/>
              </a:spcBef>
              <a:spcAft>
                <a:spcPts val="0"/>
              </a:spcAft>
              <a:buClr>
                <a:srgbClr val="B5FFED"/>
              </a:buClr>
              <a:buSzPct val="100000"/>
              <a:buChar char="●"/>
            </a:pPr>
            <a:r>
              <a:rPr lang="en">
                <a:solidFill>
                  <a:srgbClr val="B5FFED"/>
                </a:solidFill>
              </a:rPr>
              <a:t>From their analysis they obtained three clusters:</a:t>
            </a:r>
            <a:endParaRPr>
              <a:solidFill>
                <a:srgbClr val="B5FFED"/>
              </a:solidFill>
            </a:endParaRPr>
          </a:p>
          <a:p>
            <a:pPr indent="-310832" lvl="1" marL="914400" rtl="0" algn="l">
              <a:spcBef>
                <a:spcPts val="0"/>
              </a:spcBef>
              <a:spcAft>
                <a:spcPts val="0"/>
              </a:spcAft>
              <a:buClr>
                <a:srgbClr val="B5FFED"/>
              </a:buClr>
              <a:buSzPct val="100000"/>
              <a:buChar char="○"/>
            </a:pPr>
            <a:r>
              <a:rPr lang="en">
                <a:solidFill>
                  <a:srgbClr val="B5FFED"/>
                </a:solidFill>
              </a:rPr>
              <a:t>Cluster 1 reported:</a:t>
            </a:r>
            <a:endParaRPr>
              <a:solidFill>
                <a:srgbClr val="B5FFED"/>
              </a:solidFill>
            </a:endParaRPr>
          </a:p>
          <a:p>
            <a:pPr indent="-310832" lvl="2" marL="1371600" rtl="0" algn="l">
              <a:spcBef>
                <a:spcPts val="0"/>
              </a:spcBef>
              <a:spcAft>
                <a:spcPts val="0"/>
              </a:spcAft>
              <a:buClr>
                <a:srgbClr val="B5FFED"/>
              </a:buClr>
              <a:buSzPct val="100000"/>
              <a:buChar char="■"/>
            </a:pPr>
            <a:r>
              <a:rPr lang="en">
                <a:solidFill>
                  <a:srgbClr val="B5FFED"/>
                </a:solidFill>
              </a:rPr>
              <a:t>high prevalence of mental health problems and limited job control. </a:t>
            </a:r>
            <a:endParaRPr>
              <a:solidFill>
                <a:srgbClr val="B5FFED"/>
              </a:solidFill>
            </a:endParaRPr>
          </a:p>
          <a:p>
            <a:pPr indent="-310832" lvl="1" marL="914400" rtl="0" algn="l">
              <a:spcBef>
                <a:spcPts val="0"/>
              </a:spcBef>
              <a:spcAft>
                <a:spcPts val="0"/>
              </a:spcAft>
              <a:buClr>
                <a:srgbClr val="B5FFED"/>
              </a:buClr>
              <a:buSzPct val="100000"/>
              <a:buChar char="○"/>
            </a:pPr>
            <a:r>
              <a:rPr lang="en">
                <a:solidFill>
                  <a:srgbClr val="B5FFED"/>
                </a:solidFill>
              </a:rPr>
              <a:t>Cluster 2 reported:</a:t>
            </a:r>
            <a:endParaRPr>
              <a:solidFill>
                <a:srgbClr val="B5FFED"/>
              </a:solidFill>
            </a:endParaRPr>
          </a:p>
          <a:p>
            <a:pPr indent="-310832" lvl="2" marL="1371600" rtl="0" algn="l">
              <a:spcBef>
                <a:spcPts val="0"/>
              </a:spcBef>
              <a:spcAft>
                <a:spcPts val="0"/>
              </a:spcAft>
              <a:buClr>
                <a:srgbClr val="B5FFED"/>
              </a:buClr>
              <a:buSzPct val="100000"/>
              <a:buChar char="■"/>
            </a:pPr>
            <a:r>
              <a:rPr lang="en">
                <a:solidFill>
                  <a:srgbClr val="B5FFED"/>
                </a:solidFill>
              </a:rPr>
              <a:t> lower prevalence and less severity of mental health problems, older age, permanent employment, and longer years working.</a:t>
            </a:r>
            <a:endParaRPr>
              <a:solidFill>
                <a:srgbClr val="B5FFED"/>
              </a:solidFill>
            </a:endParaRPr>
          </a:p>
          <a:p>
            <a:pPr indent="-310832" lvl="1" marL="914400" rtl="0" algn="l">
              <a:spcBef>
                <a:spcPts val="0"/>
              </a:spcBef>
              <a:spcAft>
                <a:spcPts val="0"/>
              </a:spcAft>
              <a:buClr>
                <a:srgbClr val="B5FFED"/>
              </a:buClr>
              <a:buSzPct val="100000"/>
              <a:buChar char="○"/>
            </a:pPr>
            <a:r>
              <a:rPr lang="en">
                <a:solidFill>
                  <a:srgbClr val="B5FFED"/>
                </a:solidFill>
              </a:rPr>
              <a:t>Cluster 3 reported:</a:t>
            </a:r>
            <a:endParaRPr>
              <a:solidFill>
                <a:srgbClr val="B5FFED"/>
              </a:solidFill>
            </a:endParaRPr>
          </a:p>
          <a:p>
            <a:pPr indent="-310832" lvl="2" marL="1371600" rtl="0" algn="l">
              <a:spcBef>
                <a:spcPts val="0"/>
              </a:spcBef>
              <a:spcAft>
                <a:spcPts val="0"/>
              </a:spcAft>
              <a:buClr>
                <a:srgbClr val="B5FFED"/>
              </a:buClr>
              <a:buSzPct val="100000"/>
              <a:buChar char="■"/>
            </a:pPr>
            <a:r>
              <a:rPr lang="en">
                <a:solidFill>
                  <a:srgbClr val="B5FFED"/>
                </a:solidFill>
              </a:rPr>
              <a:t> the lowest prevalence of mental health problems, were younger, and had better physical health.</a:t>
            </a:r>
            <a:endParaRPr>
              <a:solidFill>
                <a:srgbClr val="B5FFED"/>
              </a:solidFill>
            </a:endParaRPr>
          </a:p>
        </p:txBody>
      </p:sp>
      <p:sp>
        <p:nvSpPr>
          <p:cNvPr id="314" name="Google Shape;314;p42"/>
          <p:cNvSpPr txBox="1"/>
          <p:nvPr/>
        </p:nvSpPr>
        <p:spPr>
          <a:xfrm>
            <a:off x="110100" y="160850"/>
            <a:ext cx="5242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B5FFED"/>
                </a:solidFill>
                <a:latin typeface="Oswald"/>
                <a:ea typeface="Oswald"/>
                <a:cs typeface="Oswald"/>
                <a:sym typeface="Oswald"/>
              </a:rPr>
              <a:t> K-Mean Cluster Analysis (JMP)</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43"/>
          <p:cNvPicPr preferRelativeResize="0"/>
          <p:nvPr/>
        </p:nvPicPr>
        <p:blipFill>
          <a:blip r:embed="rId3">
            <a:alphaModFix/>
          </a:blip>
          <a:stretch>
            <a:fillRect/>
          </a:stretch>
        </p:blipFill>
        <p:spPr>
          <a:xfrm>
            <a:off x="3698195" y="912600"/>
            <a:ext cx="5445804" cy="4230900"/>
          </a:xfrm>
          <a:prstGeom prst="rect">
            <a:avLst/>
          </a:prstGeom>
          <a:noFill/>
          <a:ln>
            <a:noFill/>
          </a:ln>
        </p:spPr>
      </p:pic>
      <p:sp>
        <p:nvSpPr>
          <p:cNvPr id="320" name="Google Shape;320;p43"/>
          <p:cNvSpPr txBox="1"/>
          <p:nvPr>
            <p:ph idx="1" type="body"/>
          </p:nvPr>
        </p:nvSpPr>
        <p:spPr>
          <a:xfrm>
            <a:off x="311700" y="1152475"/>
            <a:ext cx="2486400" cy="379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B5FFED"/>
                </a:solidFill>
              </a:rPr>
              <a:t>How many clusters is best? </a:t>
            </a:r>
            <a:endParaRPr sz="1600">
              <a:solidFill>
                <a:srgbClr val="B5FFED"/>
              </a:solidFill>
            </a:endParaRPr>
          </a:p>
          <a:p>
            <a:pPr indent="0" lvl="0" marL="0" rtl="0" algn="l">
              <a:spcBef>
                <a:spcPts val="1200"/>
              </a:spcBef>
              <a:spcAft>
                <a:spcPts val="0"/>
              </a:spcAft>
              <a:buNone/>
            </a:pPr>
            <a:r>
              <a:rPr lang="en" sz="1600">
                <a:solidFill>
                  <a:srgbClr val="B5FFED"/>
                </a:solidFill>
              </a:rPr>
              <a:t>3 vs 4 vs 5 vs 10? </a:t>
            </a:r>
            <a:endParaRPr sz="1600">
              <a:solidFill>
                <a:srgbClr val="B5FFED"/>
              </a:solidFill>
            </a:endParaRPr>
          </a:p>
          <a:p>
            <a:pPr indent="0" lvl="0" marL="0" rtl="0" algn="l">
              <a:spcBef>
                <a:spcPts val="1200"/>
              </a:spcBef>
              <a:spcAft>
                <a:spcPts val="0"/>
              </a:spcAft>
              <a:buNone/>
            </a:pPr>
            <a:r>
              <a:rPr lang="en" sz="1600">
                <a:solidFill>
                  <a:srgbClr val="B5FFED"/>
                </a:solidFill>
              </a:rPr>
              <a:t>Visually 3 clusters seemed best </a:t>
            </a:r>
            <a:endParaRPr sz="1600">
              <a:solidFill>
                <a:srgbClr val="B5FFED"/>
              </a:solidFill>
            </a:endParaRPr>
          </a:p>
          <a:p>
            <a:pPr indent="-330200" lvl="0" marL="457200" rtl="0" algn="l">
              <a:spcBef>
                <a:spcPts val="1200"/>
              </a:spcBef>
              <a:spcAft>
                <a:spcPts val="0"/>
              </a:spcAft>
              <a:buClr>
                <a:srgbClr val="B5FFED"/>
              </a:buClr>
              <a:buSzPts val="1600"/>
              <a:buChar char="-"/>
            </a:pPr>
            <a:r>
              <a:rPr lang="en" sz="1600">
                <a:solidFill>
                  <a:srgbClr val="B5FFED"/>
                </a:solidFill>
              </a:rPr>
              <a:t>Eigenvalue 18.81</a:t>
            </a:r>
            <a:endParaRPr sz="1600">
              <a:solidFill>
                <a:srgbClr val="B5FFED"/>
              </a:solidFill>
            </a:endParaRPr>
          </a:p>
        </p:txBody>
      </p:sp>
      <p:sp>
        <p:nvSpPr>
          <p:cNvPr id="321" name="Google Shape;321;p43"/>
          <p:cNvSpPr/>
          <p:nvPr/>
        </p:nvSpPr>
        <p:spPr>
          <a:xfrm>
            <a:off x="0" y="0"/>
            <a:ext cx="9144000" cy="9126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Oswald"/>
                <a:ea typeface="Oswald"/>
                <a:cs typeface="Oswald"/>
                <a:sym typeface="Oswald"/>
              </a:rPr>
              <a:t> </a:t>
            </a:r>
            <a:r>
              <a:rPr lang="en" sz="3000">
                <a:solidFill>
                  <a:srgbClr val="FFFFFF"/>
                </a:solidFill>
                <a:latin typeface="Oswald"/>
                <a:ea typeface="Oswald"/>
                <a:cs typeface="Oswald"/>
                <a:sym typeface="Oswald"/>
              </a:rPr>
              <a:t>K-Mean Cluster Analysis (JMP)</a:t>
            </a:r>
            <a:endParaRPr sz="3000">
              <a:solidFill>
                <a:srgbClr val="FFFFFF"/>
              </a:solidFill>
              <a:latin typeface="Oswald"/>
              <a:ea typeface="Oswald"/>
              <a:cs typeface="Oswald"/>
              <a:sym typeface="Oswald"/>
            </a:endParaRPr>
          </a:p>
        </p:txBody>
      </p:sp>
      <p:pic>
        <p:nvPicPr>
          <p:cNvPr id="322" name="Google Shape;322;p43"/>
          <p:cNvPicPr preferRelativeResize="0"/>
          <p:nvPr/>
        </p:nvPicPr>
        <p:blipFill>
          <a:blip r:embed="rId4">
            <a:alphaModFix/>
          </a:blip>
          <a:stretch>
            <a:fillRect/>
          </a:stretch>
        </p:blipFill>
        <p:spPr>
          <a:xfrm>
            <a:off x="3420300" y="912600"/>
            <a:ext cx="5335325" cy="4230900"/>
          </a:xfrm>
          <a:prstGeom prst="rect">
            <a:avLst/>
          </a:prstGeom>
          <a:noFill/>
          <a:ln>
            <a:noFill/>
          </a:ln>
        </p:spPr>
      </p:pic>
      <p:pic>
        <p:nvPicPr>
          <p:cNvPr id="323" name="Google Shape;323;p43"/>
          <p:cNvPicPr preferRelativeResize="0"/>
          <p:nvPr/>
        </p:nvPicPr>
        <p:blipFill>
          <a:blip r:embed="rId5">
            <a:alphaModFix/>
          </a:blip>
          <a:stretch>
            <a:fillRect/>
          </a:stretch>
        </p:blipFill>
        <p:spPr>
          <a:xfrm>
            <a:off x="2965550" y="912600"/>
            <a:ext cx="5335326" cy="4230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23"/>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22"/>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1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4"/>
          <p:cNvSpPr/>
          <p:nvPr/>
        </p:nvSpPr>
        <p:spPr>
          <a:xfrm>
            <a:off x="0" y="0"/>
            <a:ext cx="9144000" cy="9126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Oswald"/>
                <a:ea typeface="Oswald"/>
                <a:cs typeface="Oswald"/>
                <a:sym typeface="Oswald"/>
              </a:rPr>
              <a:t> Elbow Analysis (Python)</a:t>
            </a:r>
            <a:endParaRPr sz="3000">
              <a:solidFill>
                <a:srgbClr val="FFFFFF"/>
              </a:solidFill>
              <a:latin typeface="Oswald"/>
              <a:ea typeface="Oswald"/>
              <a:cs typeface="Oswald"/>
              <a:sym typeface="Oswald"/>
            </a:endParaRPr>
          </a:p>
        </p:txBody>
      </p:sp>
      <p:pic>
        <p:nvPicPr>
          <p:cNvPr id="329" name="Google Shape;329;p44"/>
          <p:cNvPicPr preferRelativeResize="0"/>
          <p:nvPr/>
        </p:nvPicPr>
        <p:blipFill>
          <a:blip r:embed="rId3">
            <a:alphaModFix/>
          </a:blip>
          <a:stretch>
            <a:fillRect/>
          </a:stretch>
        </p:blipFill>
        <p:spPr>
          <a:xfrm>
            <a:off x="-1" y="1115425"/>
            <a:ext cx="4810650" cy="3814850"/>
          </a:xfrm>
          <a:prstGeom prst="rect">
            <a:avLst/>
          </a:prstGeom>
          <a:noFill/>
          <a:ln>
            <a:noFill/>
          </a:ln>
        </p:spPr>
      </p:pic>
      <p:pic>
        <p:nvPicPr>
          <p:cNvPr id="330" name="Google Shape;330;p44"/>
          <p:cNvPicPr preferRelativeResize="0"/>
          <p:nvPr/>
        </p:nvPicPr>
        <p:blipFill>
          <a:blip r:embed="rId4">
            <a:alphaModFix/>
          </a:blip>
          <a:stretch>
            <a:fillRect/>
          </a:stretch>
        </p:blipFill>
        <p:spPr>
          <a:xfrm>
            <a:off x="4741725" y="1002975"/>
            <a:ext cx="4402275" cy="4140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30"/>
                                        </p:tgtEl>
                                        <p:attrNameLst>
                                          <p:attrName>style.visibility</p:attrName>
                                        </p:attrNameLst>
                                      </p:cBhvr>
                                      <p:to>
                                        <p:strVal val="visible"/>
                                      </p:to>
                                    </p:set>
                                    <p:anim calcmode="lin" valueType="num">
                                      <p:cBhvr additive="base">
                                        <p:cTn dur="1000"/>
                                        <p:tgtEl>
                                          <p:spTgt spid="33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30"/>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45"/>
          <p:cNvPicPr preferRelativeResize="0"/>
          <p:nvPr/>
        </p:nvPicPr>
        <p:blipFill>
          <a:blip r:embed="rId3">
            <a:alphaModFix/>
          </a:blip>
          <a:stretch>
            <a:fillRect/>
          </a:stretch>
        </p:blipFill>
        <p:spPr>
          <a:xfrm>
            <a:off x="4286250" y="936116"/>
            <a:ext cx="4857750" cy="4144271"/>
          </a:xfrm>
          <a:prstGeom prst="rect">
            <a:avLst/>
          </a:prstGeom>
          <a:noFill/>
          <a:ln>
            <a:noFill/>
          </a:ln>
        </p:spPr>
      </p:pic>
      <p:sp>
        <p:nvSpPr>
          <p:cNvPr id="336" name="Google Shape;336;p45"/>
          <p:cNvSpPr/>
          <p:nvPr/>
        </p:nvSpPr>
        <p:spPr>
          <a:xfrm>
            <a:off x="0" y="0"/>
            <a:ext cx="9144000" cy="9126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Oswald"/>
                <a:ea typeface="Oswald"/>
                <a:cs typeface="Oswald"/>
                <a:sym typeface="Oswald"/>
              </a:rPr>
              <a:t> K-Means Cluster Analysis </a:t>
            </a:r>
            <a:endParaRPr sz="3000">
              <a:solidFill>
                <a:srgbClr val="FFFFFF"/>
              </a:solidFill>
              <a:latin typeface="Oswald"/>
              <a:ea typeface="Oswald"/>
              <a:cs typeface="Oswald"/>
              <a:sym typeface="Oswald"/>
            </a:endParaRPr>
          </a:p>
        </p:txBody>
      </p:sp>
      <p:pic>
        <p:nvPicPr>
          <p:cNvPr id="337" name="Google Shape;337;p45"/>
          <p:cNvPicPr preferRelativeResize="0"/>
          <p:nvPr/>
        </p:nvPicPr>
        <p:blipFill>
          <a:blip r:embed="rId4">
            <a:alphaModFix/>
          </a:blip>
          <a:stretch>
            <a:fillRect/>
          </a:stretch>
        </p:blipFill>
        <p:spPr>
          <a:xfrm>
            <a:off x="1874063" y="2802638"/>
            <a:ext cx="2505075" cy="2238375"/>
          </a:xfrm>
          <a:prstGeom prst="rect">
            <a:avLst/>
          </a:prstGeom>
          <a:noFill/>
          <a:ln>
            <a:noFill/>
          </a:ln>
        </p:spPr>
      </p:pic>
      <p:pic>
        <p:nvPicPr>
          <p:cNvPr id="338" name="Google Shape;338;p45"/>
          <p:cNvPicPr preferRelativeResize="0"/>
          <p:nvPr/>
        </p:nvPicPr>
        <p:blipFill>
          <a:blip r:embed="rId5">
            <a:alphaModFix/>
          </a:blip>
          <a:stretch>
            <a:fillRect/>
          </a:stretch>
        </p:blipFill>
        <p:spPr>
          <a:xfrm>
            <a:off x="1962150" y="936125"/>
            <a:ext cx="2609850" cy="2228850"/>
          </a:xfrm>
          <a:prstGeom prst="rect">
            <a:avLst/>
          </a:prstGeom>
          <a:noFill/>
          <a:ln>
            <a:noFill/>
          </a:ln>
        </p:spPr>
      </p:pic>
      <p:pic>
        <p:nvPicPr>
          <p:cNvPr id="339" name="Google Shape;339;p45"/>
          <p:cNvPicPr preferRelativeResize="0"/>
          <p:nvPr/>
        </p:nvPicPr>
        <p:blipFill>
          <a:blip r:embed="rId6">
            <a:alphaModFix/>
          </a:blip>
          <a:stretch>
            <a:fillRect/>
          </a:stretch>
        </p:blipFill>
        <p:spPr>
          <a:xfrm>
            <a:off x="4186475" y="1025762"/>
            <a:ext cx="4595225" cy="4054625"/>
          </a:xfrm>
          <a:prstGeom prst="rect">
            <a:avLst/>
          </a:prstGeom>
          <a:noFill/>
          <a:ln>
            <a:noFill/>
          </a:ln>
        </p:spPr>
      </p:pic>
      <p:pic>
        <p:nvPicPr>
          <p:cNvPr id="340" name="Google Shape;340;p45"/>
          <p:cNvPicPr preferRelativeResize="0"/>
          <p:nvPr/>
        </p:nvPicPr>
        <p:blipFill>
          <a:blip r:embed="rId7">
            <a:alphaModFix/>
          </a:blip>
          <a:stretch>
            <a:fillRect/>
          </a:stretch>
        </p:blipFill>
        <p:spPr>
          <a:xfrm>
            <a:off x="1710663" y="1937776"/>
            <a:ext cx="2609850" cy="2347857"/>
          </a:xfrm>
          <a:prstGeom prst="rect">
            <a:avLst/>
          </a:prstGeom>
          <a:noFill/>
          <a:ln>
            <a:noFill/>
          </a:ln>
        </p:spPr>
      </p:pic>
      <p:pic>
        <p:nvPicPr>
          <p:cNvPr id="341" name="Google Shape;341;p45"/>
          <p:cNvPicPr preferRelativeResize="0"/>
          <p:nvPr/>
        </p:nvPicPr>
        <p:blipFill>
          <a:blip r:embed="rId8">
            <a:alphaModFix/>
          </a:blip>
          <a:stretch>
            <a:fillRect/>
          </a:stretch>
        </p:blipFill>
        <p:spPr>
          <a:xfrm>
            <a:off x="3924263" y="1032251"/>
            <a:ext cx="5119650" cy="3952000"/>
          </a:xfrm>
          <a:prstGeom prst="rect">
            <a:avLst/>
          </a:prstGeom>
          <a:noFill/>
          <a:ln>
            <a:noFill/>
          </a:ln>
        </p:spPr>
      </p:pic>
      <p:sp>
        <p:nvSpPr>
          <p:cNvPr id="342" name="Google Shape;342;p45"/>
          <p:cNvSpPr txBox="1"/>
          <p:nvPr>
            <p:ph idx="1" type="body"/>
          </p:nvPr>
        </p:nvSpPr>
        <p:spPr>
          <a:xfrm>
            <a:off x="73325" y="1032250"/>
            <a:ext cx="2069100" cy="143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B5FFED"/>
                </a:solidFill>
              </a:rPr>
              <a:t>Eigenvalues for:</a:t>
            </a:r>
            <a:endParaRPr sz="1300">
              <a:solidFill>
                <a:srgbClr val="B5FFED"/>
              </a:solidFill>
            </a:endParaRPr>
          </a:p>
          <a:p>
            <a:pPr indent="-311150" lvl="0" marL="457200" rtl="0" algn="l">
              <a:spcBef>
                <a:spcPts val="1200"/>
              </a:spcBef>
              <a:spcAft>
                <a:spcPts val="0"/>
              </a:spcAft>
              <a:buClr>
                <a:srgbClr val="B5FFED"/>
              </a:buClr>
              <a:buSzPts val="1300"/>
              <a:buChar char="-"/>
            </a:pPr>
            <a:r>
              <a:rPr lang="en" sz="1300">
                <a:solidFill>
                  <a:srgbClr val="B5FFED"/>
                </a:solidFill>
              </a:rPr>
              <a:t>Stress 1.16</a:t>
            </a:r>
            <a:endParaRPr sz="1300">
              <a:solidFill>
                <a:srgbClr val="B5FFED"/>
              </a:solidFill>
            </a:endParaRPr>
          </a:p>
          <a:p>
            <a:pPr indent="-311150" lvl="0" marL="457200" rtl="0" algn="l">
              <a:spcBef>
                <a:spcPts val="0"/>
              </a:spcBef>
              <a:spcAft>
                <a:spcPts val="0"/>
              </a:spcAft>
              <a:buClr>
                <a:srgbClr val="B5FFED"/>
              </a:buClr>
              <a:buSzPts val="1300"/>
              <a:buChar char="-"/>
            </a:pPr>
            <a:r>
              <a:rPr lang="en" sz="1300">
                <a:solidFill>
                  <a:srgbClr val="B5FFED"/>
                </a:solidFill>
              </a:rPr>
              <a:t>Depression 1.13</a:t>
            </a:r>
            <a:endParaRPr sz="1300">
              <a:solidFill>
                <a:srgbClr val="B5FFED"/>
              </a:solidFill>
            </a:endParaRPr>
          </a:p>
          <a:p>
            <a:pPr indent="-311150" lvl="0" marL="457200" rtl="0" algn="l">
              <a:spcBef>
                <a:spcPts val="0"/>
              </a:spcBef>
              <a:spcAft>
                <a:spcPts val="0"/>
              </a:spcAft>
              <a:buClr>
                <a:srgbClr val="B5FFED"/>
              </a:buClr>
              <a:buSzPts val="1300"/>
              <a:buChar char="-"/>
            </a:pPr>
            <a:r>
              <a:rPr lang="en" sz="1300">
                <a:solidFill>
                  <a:srgbClr val="B5FFED"/>
                </a:solidFill>
              </a:rPr>
              <a:t>Anxiety 1.24</a:t>
            </a:r>
            <a:endParaRPr sz="1300">
              <a:solidFill>
                <a:srgbClr val="B5FFED"/>
              </a:solidFill>
            </a:endParaRPr>
          </a:p>
          <a:p>
            <a:pPr indent="0" lvl="0" marL="0" rtl="0" algn="l">
              <a:spcBef>
                <a:spcPts val="1200"/>
              </a:spcBef>
              <a:spcAft>
                <a:spcPts val="0"/>
              </a:spcAft>
              <a:buNone/>
            </a:pPr>
            <a:r>
              <a:t/>
            </a:r>
            <a:endParaRPr sz="1300">
              <a:solidFill>
                <a:srgbClr val="B5FFED"/>
              </a:solidFill>
            </a:endParaRPr>
          </a:p>
          <a:p>
            <a:pPr indent="0" lvl="0" marL="0" rtl="0" algn="l">
              <a:spcBef>
                <a:spcPts val="1200"/>
              </a:spcBef>
              <a:spcAft>
                <a:spcPts val="1200"/>
              </a:spcAft>
              <a:buNone/>
            </a:pPr>
            <a:r>
              <a:t/>
            </a:r>
            <a:endParaRPr sz="1300">
              <a:solidFill>
                <a:srgbClr val="B5FFED"/>
              </a:solidFill>
            </a:endParaRPr>
          </a:p>
        </p:txBody>
      </p:sp>
      <p:sp>
        <p:nvSpPr>
          <p:cNvPr id="343" name="Google Shape;343;p45"/>
          <p:cNvSpPr txBox="1"/>
          <p:nvPr/>
        </p:nvSpPr>
        <p:spPr>
          <a:xfrm>
            <a:off x="378725" y="2005775"/>
            <a:ext cx="33564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4"/>
                </a:solidFill>
                <a:latin typeface="Average"/>
                <a:ea typeface="Average"/>
                <a:cs typeface="Average"/>
                <a:sym typeface="Average"/>
              </a:rPr>
              <a:t>When it comes to anxiety and depression,  the mean age group of 21 is highest. </a:t>
            </a:r>
            <a:endParaRPr sz="1200">
              <a:solidFill>
                <a:schemeClr val="accent4"/>
              </a:solidFill>
              <a:latin typeface="Average"/>
              <a:ea typeface="Average"/>
              <a:cs typeface="Average"/>
              <a:sym typeface="Average"/>
            </a:endParaRPr>
          </a:p>
          <a:p>
            <a:pPr indent="0" lvl="0" marL="0" rtl="0" algn="l">
              <a:spcBef>
                <a:spcPts val="0"/>
              </a:spcBef>
              <a:spcAft>
                <a:spcPts val="0"/>
              </a:spcAft>
              <a:buNone/>
            </a:pPr>
            <a:r>
              <a:t/>
            </a:r>
            <a:endParaRPr sz="1200">
              <a:solidFill>
                <a:schemeClr val="accent4"/>
              </a:solidFill>
              <a:latin typeface="Average"/>
              <a:ea typeface="Average"/>
              <a:cs typeface="Average"/>
              <a:sym typeface="Average"/>
            </a:endParaRPr>
          </a:p>
          <a:p>
            <a:pPr indent="0" lvl="0" marL="0" rtl="0" algn="l">
              <a:spcBef>
                <a:spcPts val="0"/>
              </a:spcBef>
              <a:spcAft>
                <a:spcPts val="0"/>
              </a:spcAft>
              <a:buNone/>
            </a:pPr>
            <a:r>
              <a:rPr lang="en" sz="1200">
                <a:solidFill>
                  <a:schemeClr val="accent4"/>
                </a:solidFill>
                <a:latin typeface="Average"/>
                <a:ea typeface="Average"/>
                <a:cs typeface="Average"/>
                <a:sym typeface="Average"/>
              </a:rPr>
              <a:t>Followed closely by the 45 mean age group. </a:t>
            </a:r>
            <a:endParaRPr sz="1200">
              <a:solidFill>
                <a:schemeClr val="accent4"/>
              </a:solidFill>
              <a:latin typeface="Average"/>
              <a:ea typeface="Average"/>
              <a:cs typeface="Average"/>
              <a:sym typeface="Average"/>
            </a:endParaRPr>
          </a:p>
          <a:p>
            <a:pPr indent="0" lvl="0" marL="0" rtl="0" algn="l">
              <a:spcBef>
                <a:spcPts val="0"/>
              </a:spcBef>
              <a:spcAft>
                <a:spcPts val="0"/>
              </a:spcAft>
              <a:buNone/>
            </a:pPr>
            <a:r>
              <a:t/>
            </a:r>
            <a:endParaRPr sz="1200">
              <a:solidFill>
                <a:schemeClr val="accent4"/>
              </a:solidFill>
              <a:latin typeface="Average"/>
              <a:ea typeface="Average"/>
              <a:cs typeface="Average"/>
              <a:sym typeface="Average"/>
            </a:endParaRPr>
          </a:p>
          <a:p>
            <a:pPr indent="0" lvl="0" marL="0" rtl="0" algn="l">
              <a:spcBef>
                <a:spcPts val="0"/>
              </a:spcBef>
              <a:spcAft>
                <a:spcPts val="0"/>
              </a:spcAft>
              <a:buNone/>
            </a:pPr>
            <a:r>
              <a:rPr lang="en" sz="1200">
                <a:solidFill>
                  <a:schemeClr val="accent4"/>
                </a:solidFill>
                <a:latin typeface="Average"/>
                <a:ea typeface="Average"/>
                <a:cs typeface="Average"/>
                <a:sym typeface="Average"/>
              </a:rPr>
              <a:t>However, when it comes to anxiety, the groups with the mean age of 45 and 22 are remarkably less anxious than the cluster with the mean age of 20. </a:t>
            </a:r>
            <a:endParaRPr sz="1200">
              <a:solidFill>
                <a:schemeClr val="accent4"/>
              </a:solidFill>
              <a:latin typeface="Average"/>
              <a:ea typeface="Average"/>
              <a:cs typeface="Average"/>
              <a:sym typeface="Average"/>
            </a:endParaRPr>
          </a:p>
        </p:txBody>
      </p:sp>
      <p:pic>
        <p:nvPicPr>
          <p:cNvPr id="344" name="Google Shape;344;p45"/>
          <p:cNvPicPr preferRelativeResize="0"/>
          <p:nvPr/>
        </p:nvPicPr>
        <p:blipFill>
          <a:blip r:embed="rId9">
            <a:alphaModFix/>
          </a:blip>
          <a:stretch>
            <a:fillRect/>
          </a:stretch>
        </p:blipFill>
        <p:spPr>
          <a:xfrm>
            <a:off x="4464800" y="1017525"/>
            <a:ext cx="4038600" cy="3981450"/>
          </a:xfrm>
          <a:prstGeom prst="rect">
            <a:avLst/>
          </a:prstGeom>
          <a:noFill/>
          <a:ln>
            <a:noFill/>
          </a:ln>
        </p:spPr>
      </p:pic>
      <p:sp>
        <p:nvSpPr>
          <p:cNvPr id="345" name="Google Shape;345;p45"/>
          <p:cNvSpPr txBox="1"/>
          <p:nvPr>
            <p:ph idx="1" type="body"/>
          </p:nvPr>
        </p:nvSpPr>
        <p:spPr>
          <a:xfrm>
            <a:off x="3618050" y="1784000"/>
            <a:ext cx="1362600" cy="124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FF9900"/>
                </a:solidFill>
              </a:rPr>
              <a:t>Stress, Depression, Anxiety</a:t>
            </a:r>
            <a:endParaRPr b="1" sz="1400">
              <a:solidFill>
                <a:srgbClr val="FF9900"/>
              </a:solidFill>
            </a:endParaRPr>
          </a:p>
          <a:p>
            <a:pPr indent="0" lvl="0" marL="0" rtl="0" algn="ctr">
              <a:spcBef>
                <a:spcPts val="1200"/>
              </a:spcBef>
              <a:spcAft>
                <a:spcPts val="1200"/>
              </a:spcAft>
              <a:buNone/>
            </a:pPr>
            <a:r>
              <a:rPr b="1" lang="en" sz="1400">
                <a:solidFill>
                  <a:srgbClr val="FF9900"/>
                </a:solidFill>
              </a:rPr>
              <a:t>Age</a:t>
            </a:r>
            <a:endParaRPr b="1" sz="1400">
              <a:solidFill>
                <a:srgbClr val="FF9900"/>
              </a:solidFill>
            </a:endParaRPr>
          </a:p>
        </p:txBody>
      </p:sp>
      <p:grpSp>
        <p:nvGrpSpPr>
          <p:cNvPr id="346" name="Google Shape;346;p45"/>
          <p:cNvGrpSpPr/>
          <p:nvPr/>
        </p:nvGrpSpPr>
        <p:grpSpPr>
          <a:xfrm>
            <a:off x="3314152" y="1303255"/>
            <a:ext cx="2664027" cy="2706835"/>
            <a:chOff x="7353851" y="2571603"/>
            <a:chExt cx="465829" cy="464302"/>
          </a:xfrm>
        </p:grpSpPr>
        <p:sp>
          <p:nvSpPr>
            <p:cNvPr id="347" name="Google Shape;347;p45"/>
            <p:cNvSpPr/>
            <p:nvPr/>
          </p:nvSpPr>
          <p:spPr>
            <a:xfrm>
              <a:off x="7635834" y="2856594"/>
              <a:ext cx="183846" cy="179311"/>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Calibri"/>
                <a:buNone/>
              </a:pPr>
              <a:r>
                <a:t/>
              </a:r>
              <a:endParaRPr b="0" i="0" sz="1050" u="none" cap="none" strike="noStrike">
                <a:solidFill>
                  <a:srgbClr val="000000"/>
                </a:solidFill>
                <a:latin typeface="Arial"/>
                <a:ea typeface="Arial"/>
                <a:cs typeface="Arial"/>
                <a:sym typeface="Arial"/>
              </a:endParaRPr>
            </a:p>
          </p:txBody>
        </p:sp>
        <p:sp>
          <p:nvSpPr>
            <p:cNvPr id="348" name="Google Shape;348;p45"/>
            <p:cNvSpPr/>
            <p:nvPr/>
          </p:nvSpPr>
          <p:spPr>
            <a:xfrm>
              <a:off x="7353851" y="2571603"/>
              <a:ext cx="359682" cy="363218"/>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Calibri"/>
                <a:buNone/>
              </a:pPr>
              <a:r>
                <a:t/>
              </a:r>
              <a:endParaRPr b="0" i="0" sz="105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46"/>
                                        </p:tgtEl>
                                        <p:attrNameLst>
                                          <p:attrName>style.visibility</p:attrName>
                                        </p:attrNameLst>
                                      </p:cBhvr>
                                      <p:to>
                                        <p:strVal val="visible"/>
                                      </p:to>
                                    </p:set>
                                    <p:anim calcmode="lin" valueType="num">
                                      <p:cBhvr additive="base">
                                        <p:cTn dur="1000"/>
                                        <p:tgtEl>
                                          <p:spTgt spid="34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346"/>
                                        </p:tgtEl>
                                        <p:attrNameLst>
                                          <p:attrName>ppt_x</p:attrName>
                                        </p:attrNameLst>
                                      </p:cBhvr>
                                      <p:tavLst>
                                        <p:tav fmla="" tm="0">
                                          <p:val>
                                            <p:strVal val="#ppt_x"/>
                                          </p:val>
                                        </p:tav>
                                        <p:tav fmla="" tm="100000">
                                          <p:val>
                                            <p:strVal val="#ppt_x-1"/>
                                          </p:val>
                                        </p:tav>
                                      </p:tavLst>
                                    </p:anim>
                                    <p:set>
                                      <p:cBhvr>
                                        <p:cTn dur="1" fill="hold">
                                          <p:stCondLst>
                                            <p:cond delay="1000"/>
                                          </p:stCondLst>
                                        </p:cTn>
                                        <p:tgtEl>
                                          <p:spTgt spid="346"/>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345"/>
                                        </p:tgtEl>
                                        <p:attrNameLst>
                                          <p:attrName>ppt_x</p:attrName>
                                        </p:attrNameLst>
                                      </p:cBhvr>
                                      <p:tavLst>
                                        <p:tav fmla="" tm="0">
                                          <p:val>
                                            <p:strVal val="#ppt_x"/>
                                          </p:val>
                                        </p:tav>
                                        <p:tav fmla="" tm="100000">
                                          <p:val>
                                            <p:strVal val="#ppt_x-1"/>
                                          </p:val>
                                        </p:tav>
                                      </p:tavLst>
                                    </p:anim>
                                    <p:set>
                                      <p:cBhvr>
                                        <p:cTn dur="1" fill="hold">
                                          <p:stCondLst>
                                            <p:cond delay="1000"/>
                                          </p:stCondLst>
                                        </p:cTn>
                                        <p:tgtEl>
                                          <p:spTgt spid="34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2"/>
                                        </p:tgtEl>
                                        <p:attrNameLst>
                                          <p:attrName>style.visibility</p:attrName>
                                        </p:attrNameLst>
                                      </p:cBhvr>
                                      <p:to>
                                        <p:strVal val="visible"/>
                                      </p:to>
                                    </p:set>
                                    <p:anim calcmode="lin" valueType="num">
                                      <p:cBhvr additive="base">
                                        <p:cTn dur="100"/>
                                        <p:tgtEl>
                                          <p:spTgt spid="342"/>
                                        </p:tgtEl>
                                        <p:attrNameLst>
                                          <p:attrName>ppt_w</p:attrName>
                                        </p:attrNameLst>
                                      </p:cBhvr>
                                      <p:tavLst>
                                        <p:tav fmla="" tm="0">
                                          <p:val>
                                            <p:strVal val="0"/>
                                          </p:val>
                                        </p:tav>
                                        <p:tav fmla="" tm="100000">
                                          <p:val>
                                            <p:strVal val="#ppt_w"/>
                                          </p:val>
                                        </p:tav>
                                      </p:tavLst>
                                    </p:anim>
                                    <p:anim calcmode="lin" valueType="num">
                                      <p:cBhvr additive="base">
                                        <p:cTn dur="100"/>
                                        <p:tgtEl>
                                          <p:spTgt spid="342"/>
                                        </p:tgtEl>
                                        <p:attrNameLst>
                                          <p:attrName>ppt_h</p:attrName>
                                        </p:attrNameLst>
                                      </p:cBhvr>
                                      <p:tavLst>
                                        <p:tav fmla="" tm="0">
                                          <p:val>
                                            <p:strVal val="0"/>
                                          </p:val>
                                        </p:tav>
                                        <p:tav fmla="" tm="100000">
                                          <p:val>
                                            <p:strVal val="#ppt_h"/>
                                          </p:val>
                                        </p:tav>
                                      </p:tavLst>
                                    </p:anim>
                                  </p:childTnLst>
                                </p:cTn>
                              </p:par>
                            </p:childTnLst>
                          </p:cTn>
                        </p:par>
                        <p:par>
                          <p:cTn fill="hold">
                            <p:stCondLst>
                              <p:cond delay="100"/>
                            </p:stCondLst>
                            <p:childTnLst>
                              <p:par>
                                <p:cTn fill="hold" nodeType="after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3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35"/>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3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39"/>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4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4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4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xEl>
                                              <p:pRg end="0" st="0"/>
                                            </p:txEl>
                                          </p:spTgt>
                                        </p:tgtEl>
                                        <p:attrNameLst>
                                          <p:attrName>style.visibility</p:attrName>
                                        </p:attrNameLst>
                                      </p:cBhvr>
                                      <p:to>
                                        <p:strVal val="visible"/>
                                      </p:to>
                                    </p:set>
                                    <p:animEffect filter="fade" transition="in">
                                      <p:cBhvr>
                                        <p:cTn dur="1000"/>
                                        <p:tgtEl>
                                          <p:spTgt spid="3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xEl>
                                              <p:pRg end="1" st="1"/>
                                            </p:txEl>
                                          </p:spTgt>
                                        </p:tgtEl>
                                        <p:attrNameLst>
                                          <p:attrName>style.visibility</p:attrName>
                                        </p:attrNameLst>
                                      </p:cBhvr>
                                      <p:to>
                                        <p:strVal val="visible"/>
                                      </p:to>
                                    </p:set>
                                    <p:animEffect filter="fade" transition="in">
                                      <p:cBhvr>
                                        <p:cTn dur="1000"/>
                                        <p:tgtEl>
                                          <p:spTgt spid="3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xEl>
                                              <p:pRg end="2" st="2"/>
                                            </p:txEl>
                                          </p:spTgt>
                                        </p:tgtEl>
                                        <p:attrNameLst>
                                          <p:attrName>style.visibility</p:attrName>
                                        </p:attrNameLst>
                                      </p:cBhvr>
                                      <p:to>
                                        <p:strVal val="visible"/>
                                      </p:to>
                                    </p:set>
                                    <p:animEffect filter="fade" transition="in">
                                      <p:cBhvr>
                                        <p:cTn dur="1000"/>
                                        <p:tgtEl>
                                          <p:spTgt spid="3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xEl>
                                              <p:pRg end="3" st="3"/>
                                            </p:txEl>
                                          </p:spTgt>
                                        </p:tgtEl>
                                        <p:attrNameLst>
                                          <p:attrName>style.visibility</p:attrName>
                                        </p:attrNameLst>
                                      </p:cBhvr>
                                      <p:to>
                                        <p:strVal val="visible"/>
                                      </p:to>
                                    </p:set>
                                    <p:animEffect filter="fade" transition="in">
                                      <p:cBhvr>
                                        <p:cTn dur="1000"/>
                                        <p:tgtEl>
                                          <p:spTgt spid="34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xEl>
                                              <p:pRg end="4" st="4"/>
                                            </p:txEl>
                                          </p:spTgt>
                                        </p:tgtEl>
                                        <p:attrNameLst>
                                          <p:attrName>style.visibility</p:attrName>
                                        </p:attrNameLst>
                                      </p:cBhvr>
                                      <p:to>
                                        <p:strVal val="visible"/>
                                      </p:to>
                                    </p:set>
                                    <p:animEffect filter="fade" transition="in">
                                      <p:cBhvr>
                                        <p:cTn dur="1000"/>
                                        <p:tgtEl>
                                          <p:spTgt spid="34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43"/>
                                        </p:tgtEl>
                                      </p:cBhvr>
                                    </p:animEffect>
                                    <p:set>
                                      <p:cBhvr>
                                        <p:cTn dur="1" fill="hold">
                                          <p:stCondLst>
                                            <p:cond delay="1000"/>
                                          </p:stCondLst>
                                        </p:cTn>
                                        <p:tgtEl>
                                          <p:spTgt spid="34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44"/>
                                        </p:tgtEl>
                                      </p:cBhvr>
                                    </p:animEffect>
                                    <p:set>
                                      <p:cBhvr>
                                        <p:cTn dur="1" fill="hold">
                                          <p:stCondLst>
                                            <p:cond delay="1000"/>
                                          </p:stCondLst>
                                        </p:cTn>
                                        <p:tgtEl>
                                          <p:spTgt spid="34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grpSp>
        <p:nvGrpSpPr>
          <p:cNvPr id="353" name="Google Shape;353;p46"/>
          <p:cNvGrpSpPr/>
          <p:nvPr/>
        </p:nvGrpSpPr>
        <p:grpSpPr>
          <a:xfrm>
            <a:off x="13502" y="0"/>
            <a:ext cx="9130600" cy="5143500"/>
            <a:chOff x="674271" y="0"/>
            <a:chExt cx="8590272" cy="5143500"/>
          </a:xfrm>
        </p:grpSpPr>
        <p:sp>
          <p:nvSpPr>
            <p:cNvPr id="354" name="Google Shape;354;p46"/>
            <p:cNvSpPr/>
            <p:nvPr/>
          </p:nvSpPr>
          <p:spPr>
            <a:xfrm>
              <a:off x="5384942" y="0"/>
              <a:ext cx="3879600" cy="5143500"/>
            </a:xfrm>
            <a:prstGeom prst="rect">
              <a:avLst/>
            </a:prstGeom>
            <a:solidFill>
              <a:srgbClr val="7F7F7F"/>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Arial"/>
                <a:ea typeface="Arial"/>
                <a:cs typeface="Arial"/>
                <a:sym typeface="Arial"/>
              </a:endParaRPr>
            </a:p>
          </p:txBody>
        </p:sp>
        <p:sp>
          <p:nvSpPr>
            <p:cNvPr id="355" name="Google Shape;355;p46"/>
            <p:cNvSpPr txBox="1"/>
            <p:nvPr/>
          </p:nvSpPr>
          <p:spPr>
            <a:xfrm rot="5400000">
              <a:off x="-340179" y="1856300"/>
              <a:ext cx="2712900" cy="684000"/>
            </a:xfrm>
            <a:prstGeom prst="rect">
              <a:avLst/>
            </a:prstGeom>
            <a:noFill/>
            <a:ln>
              <a:noFill/>
            </a:ln>
          </p:spPr>
          <p:txBody>
            <a:bodyPr anchorCtr="0" anchor="ctr" bIns="91400" lIns="91400" spcFirstLastPara="1" rIns="91400" wrap="square" tIns="91400">
              <a:normAutofit/>
            </a:bodyPr>
            <a:lstStyle/>
            <a:p>
              <a:pPr indent="0" lvl="0" marL="0" rtl="0" algn="l">
                <a:spcBef>
                  <a:spcPts val="0"/>
                </a:spcBef>
                <a:spcAft>
                  <a:spcPts val="0"/>
                </a:spcAft>
                <a:buNone/>
              </a:pPr>
              <a:r>
                <a:rPr lang="en" sz="3400">
                  <a:solidFill>
                    <a:srgbClr val="FF9900"/>
                  </a:solidFill>
                  <a:latin typeface="Oswald"/>
                  <a:ea typeface="Oswald"/>
                  <a:cs typeface="Oswald"/>
                  <a:sym typeface="Oswald"/>
                </a:rPr>
                <a:t>Discussion</a:t>
              </a:r>
              <a:endParaRPr sz="3400">
                <a:solidFill>
                  <a:srgbClr val="FF9900"/>
                </a:solidFill>
                <a:latin typeface="Oswald"/>
                <a:ea typeface="Oswald"/>
                <a:cs typeface="Oswald"/>
                <a:sym typeface="Oswald"/>
              </a:endParaRPr>
            </a:p>
          </p:txBody>
        </p:sp>
      </p:grpSp>
      <p:sp>
        <p:nvSpPr>
          <p:cNvPr id="356" name="Google Shape;356;p46"/>
          <p:cNvSpPr txBox="1"/>
          <p:nvPr>
            <p:ph idx="1" type="body"/>
          </p:nvPr>
        </p:nvSpPr>
        <p:spPr>
          <a:xfrm>
            <a:off x="808700" y="674625"/>
            <a:ext cx="4002900" cy="1176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en" sz="1300">
                <a:solidFill>
                  <a:srgbClr val="B5FFED"/>
                </a:solidFill>
              </a:rPr>
              <a:t>Conjoined Twins:  </a:t>
            </a:r>
            <a:r>
              <a:rPr lang="en" sz="1300">
                <a:solidFill>
                  <a:srgbClr val="B5FFED"/>
                </a:solidFill>
              </a:rPr>
              <a:t>Depression and Anxiety </a:t>
            </a:r>
            <a:endParaRPr sz="1300">
              <a:solidFill>
                <a:srgbClr val="B5FFED"/>
              </a:solidFill>
            </a:endParaRPr>
          </a:p>
          <a:p>
            <a:pPr indent="-311150" lvl="0" marL="457200" rtl="0" algn="l">
              <a:lnSpc>
                <a:spcPct val="100000"/>
              </a:lnSpc>
              <a:spcBef>
                <a:spcPts val="1200"/>
              </a:spcBef>
              <a:spcAft>
                <a:spcPts val="0"/>
              </a:spcAft>
              <a:buClr>
                <a:srgbClr val="B5FFED"/>
              </a:buClr>
              <a:buSzPts val="1300"/>
              <a:buChar char="-"/>
            </a:pPr>
            <a:r>
              <a:rPr lang="en" sz="1300">
                <a:solidFill>
                  <a:srgbClr val="B5FFED"/>
                </a:solidFill>
              </a:rPr>
              <a:t>Most frequently co-occurring</a:t>
            </a:r>
            <a:endParaRPr sz="1300">
              <a:solidFill>
                <a:srgbClr val="B5FFED"/>
              </a:solidFill>
            </a:endParaRPr>
          </a:p>
          <a:p>
            <a:pPr indent="-311150" lvl="0" marL="457200" rtl="0" algn="l">
              <a:lnSpc>
                <a:spcPct val="100000"/>
              </a:lnSpc>
              <a:spcBef>
                <a:spcPts val="0"/>
              </a:spcBef>
              <a:spcAft>
                <a:spcPts val="0"/>
              </a:spcAft>
              <a:buClr>
                <a:srgbClr val="B5FFED"/>
              </a:buClr>
              <a:buSzPts val="1300"/>
              <a:buChar char="-"/>
            </a:pPr>
            <a:r>
              <a:rPr lang="en" sz="1300">
                <a:solidFill>
                  <a:srgbClr val="B5FFED"/>
                </a:solidFill>
              </a:rPr>
              <a:t>Difficult to differentiate the overlap between the two.</a:t>
            </a:r>
            <a:endParaRPr sz="1300">
              <a:solidFill>
                <a:srgbClr val="B5FFED"/>
              </a:solidFill>
            </a:endParaRPr>
          </a:p>
          <a:p>
            <a:pPr indent="-311150" lvl="0" marL="457200" rtl="0" algn="l">
              <a:lnSpc>
                <a:spcPct val="100000"/>
              </a:lnSpc>
              <a:spcBef>
                <a:spcPts val="0"/>
              </a:spcBef>
              <a:spcAft>
                <a:spcPts val="0"/>
              </a:spcAft>
              <a:buClr>
                <a:srgbClr val="B5FFED"/>
              </a:buClr>
              <a:buSzPts val="1300"/>
              <a:buChar char="-"/>
            </a:pPr>
            <a:r>
              <a:rPr lang="en" sz="1300">
                <a:solidFill>
                  <a:srgbClr val="B5FFED"/>
                </a:solidFill>
              </a:rPr>
              <a:t>Challenging for researchers and clinicians</a:t>
            </a:r>
            <a:endParaRPr sz="1300">
              <a:solidFill>
                <a:srgbClr val="B5FFED"/>
              </a:solidFill>
            </a:endParaRPr>
          </a:p>
        </p:txBody>
      </p:sp>
      <p:sp>
        <p:nvSpPr>
          <p:cNvPr id="357" name="Google Shape;357;p46"/>
          <p:cNvSpPr/>
          <p:nvPr/>
        </p:nvSpPr>
        <p:spPr>
          <a:xfrm>
            <a:off x="5136958" y="136985"/>
            <a:ext cx="3915600" cy="4900200"/>
          </a:xfrm>
          <a:prstGeom prst="rect">
            <a:avLst/>
          </a:prstGeom>
          <a:noFill/>
          <a:ln cap="flat" cmpd="sng" w="76175">
            <a:solidFill>
              <a:srgbClr val="B7B7B7"/>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Arial"/>
              <a:ea typeface="Arial"/>
              <a:cs typeface="Arial"/>
              <a:sym typeface="Arial"/>
            </a:endParaRPr>
          </a:p>
        </p:txBody>
      </p:sp>
      <p:sp>
        <p:nvSpPr>
          <p:cNvPr id="358" name="Google Shape;358;p46"/>
          <p:cNvSpPr txBox="1"/>
          <p:nvPr/>
        </p:nvSpPr>
        <p:spPr>
          <a:xfrm>
            <a:off x="5244200" y="1120450"/>
            <a:ext cx="36546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9900"/>
                </a:solidFill>
                <a:latin typeface="Average"/>
                <a:ea typeface="Average"/>
                <a:cs typeface="Average"/>
                <a:sym typeface="Average"/>
              </a:rPr>
              <a:t>Objective:</a:t>
            </a:r>
            <a:r>
              <a:rPr lang="en" sz="1300">
                <a:solidFill>
                  <a:srgbClr val="B5FFED"/>
                </a:solidFill>
                <a:latin typeface="Average"/>
                <a:ea typeface="Average"/>
                <a:cs typeface="Average"/>
                <a:sym typeface="Average"/>
              </a:rPr>
              <a:t> to cover the full range of core symptoms yet provide maximum distinction (Yeung, et al, 2020)</a:t>
            </a:r>
            <a:endParaRPr sz="1300">
              <a:solidFill>
                <a:srgbClr val="B5FFED"/>
              </a:solidFill>
              <a:latin typeface="Average"/>
              <a:ea typeface="Average"/>
              <a:cs typeface="Average"/>
              <a:sym typeface="Average"/>
            </a:endParaRPr>
          </a:p>
          <a:p>
            <a:pPr indent="0" lvl="0" marL="0" rtl="0" algn="l">
              <a:spcBef>
                <a:spcPts val="0"/>
              </a:spcBef>
              <a:spcAft>
                <a:spcPts val="0"/>
              </a:spcAft>
              <a:buNone/>
            </a:pPr>
            <a:r>
              <a:t/>
            </a:r>
            <a:endParaRPr sz="1300">
              <a:solidFill>
                <a:srgbClr val="B5FFED"/>
              </a:solidFill>
              <a:latin typeface="Average"/>
              <a:ea typeface="Average"/>
              <a:cs typeface="Average"/>
              <a:sym typeface="Average"/>
            </a:endParaRPr>
          </a:p>
          <a:p>
            <a:pPr indent="0" lvl="0" marL="0" rtl="0" algn="l">
              <a:spcBef>
                <a:spcPts val="0"/>
              </a:spcBef>
              <a:spcAft>
                <a:spcPts val="0"/>
              </a:spcAft>
              <a:buNone/>
            </a:pPr>
            <a:r>
              <a:rPr lang="en" sz="1300">
                <a:solidFill>
                  <a:srgbClr val="FF9900"/>
                </a:solidFill>
                <a:latin typeface="Average"/>
                <a:ea typeface="Average"/>
                <a:cs typeface="Average"/>
                <a:sym typeface="Average"/>
              </a:rPr>
              <a:t>Essential Value: </a:t>
            </a:r>
            <a:r>
              <a:rPr lang="en" sz="1300">
                <a:solidFill>
                  <a:srgbClr val="B5FFED"/>
                </a:solidFill>
                <a:latin typeface="Average"/>
                <a:ea typeface="Average"/>
                <a:cs typeface="Average"/>
                <a:sym typeface="Average"/>
              </a:rPr>
              <a:t>to clarify the locus of emotional disturbance (Lovibond &amp; Lovibond, 2022)</a:t>
            </a:r>
            <a:endParaRPr sz="1300">
              <a:solidFill>
                <a:srgbClr val="B5FFED"/>
              </a:solidFill>
              <a:latin typeface="Average"/>
              <a:ea typeface="Average"/>
              <a:cs typeface="Average"/>
              <a:sym typeface="Average"/>
            </a:endParaRPr>
          </a:p>
          <a:p>
            <a:pPr indent="0" lvl="0" marL="0" rtl="0" algn="l">
              <a:spcBef>
                <a:spcPts val="0"/>
              </a:spcBef>
              <a:spcAft>
                <a:spcPts val="0"/>
              </a:spcAft>
              <a:buNone/>
            </a:pPr>
            <a:r>
              <a:t/>
            </a:r>
            <a:endParaRPr sz="1300">
              <a:solidFill>
                <a:srgbClr val="B5FFED"/>
              </a:solidFill>
              <a:latin typeface="Average"/>
              <a:ea typeface="Average"/>
              <a:cs typeface="Average"/>
              <a:sym typeface="Average"/>
            </a:endParaRPr>
          </a:p>
          <a:p>
            <a:pPr indent="0" lvl="0" marL="0" rtl="0" algn="l">
              <a:spcBef>
                <a:spcPts val="0"/>
              </a:spcBef>
              <a:spcAft>
                <a:spcPts val="0"/>
              </a:spcAft>
              <a:buNone/>
            </a:pPr>
            <a:r>
              <a:rPr lang="en" sz="1300">
                <a:solidFill>
                  <a:srgbClr val="FF9900"/>
                </a:solidFill>
                <a:latin typeface="Average"/>
                <a:ea typeface="Average"/>
                <a:cs typeface="Average"/>
                <a:sym typeface="Average"/>
              </a:rPr>
              <a:t>Essential Function:</a:t>
            </a:r>
            <a:r>
              <a:rPr lang="en" sz="1300">
                <a:solidFill>
                  <a:srgbClr val="B5FFED"/>
                </a:solidFill>
                <a:latin typeface="Average"/>
                <a:ea typeface="Average"/>
                <a:cs typeface="Average"/>
                <a:sym typeface="Average"/>
              </a:rPr>
              <a:t> to assess the severity of the core symptoms of depression, anxiety and stress.</a:t>
            </a:r>
            <a:endParaRPr sz="1300">
              <a:solidFill>
                <a:srgbClr val="B5FFED"/>
              </a:solidFill>
              <a:latin typeface="Average"/>
              <a:ea typeface="Average"/>
              <a:cs typeface="Average"/>
              <a:sym typeface="Average"/>
            </a:endParaRPr>
          </a:p>
          <a:p>
            <a:pPr indent="0" lvl="0" marL="0" rtl="0" algn="l">
              <a:spcBef>
                <a:spcPts val="0"/>
              </a:spcBef>
              <a:spcAft>
                <a:spcPts val="0"/>
              </a:spcAft>
              <a:buNone/>
            </a:pPr>
            <a:r>
              <a:t/>
            </a:r>
            <a:endParaRPr sz="1300">
              <a:solidFill>
                <a:srgbClr val="B5FFED"/>
              </a:solidFill>
              <a:latin typeface="Average"/>
              <a:ea typeface="Average"/>
              <a:cs typeface="Average"/>
              <a:sym typeface="Average"/>
            </a:endParaRPr>
          </a:p>
          <a:p>
            <a:pPr indent="0" lvl="0" marL="0" rtl="0" algn="l">
              <a:spcBef>
                <a:spcPts val="0"/>
              </a:spcBef>
              <a:spcAft>
                <a:spcPts val="0"/>
              </a:spcAft>
              <a:buClr>
                <a:srgbClr val="000000"/>
              </a:buClr>
              <a:buSzPts val="1300"/>
              <a:buFont typeface="Arial"/>
              <a:buNone/>
            </a:pPr>
            <a:r>
              <a:rPr lang="en" sz="1300">
                <a:solidFill>
                  <a:srgbClr val="B5FFED"/>
                </a:solidFill>
                <a:latin typeface="Average"/>
                <a:ea typeface="Average"/>
                <a:cs typeface="Average"/>
                <a:sym typeface="Average"/>
              </a:rPr>
              <a:t>Tripartite model with 3 dimensions (Scholten, et al, 2017)</a:t>
            </a:r>
            <a:endParaRPr sz="1300">
              <a:solidFill>
                <a:srgbClr val="B5FFED"/>
              </a:solidFill>
              <a:latin typeface="Average"/>
              <a:ea typeface="Average"/>
              <a:cs typeface="Average"/>
              <a:sym typeface="Average"/>
            </a:endParaRPr>
          </a:p>
          <a:p>
            <a:pPr indent="0" lvl="0" marL="0" rtl="0" algn="l">
              <a:spcBef>
                <a:spcPts val="0"/>
              </a:spcBef>
              <a:spcAft>
                <a:spcPts val="0"/>
              </a:spcAft>
              <a:buClr>
                <a:srgbClr val="000000"/>
              </a:buClr>
              <a:buSzPts val="1300"/>
              <a:buFont typeface="Arial"/>
              <a:buNone/>
            </a:pPr>
            <a:r>
              <a:t/>
            </a:r>
            <a:endParaRPr sz="1300">
              <a:solidFill>
                <a:srgbClr val="B5FFED"/>
              </a:solidFill>
              <a:latin typeface="Average"/>
              <a:ea typeface="Average"/>
              <a:cs typeface="Average"/>
              <a:sym typeface="Average"/>
            </a:endParaRPr>
          </a:p>
          <a:p>
            <a:pPr indent="0" lvl="0" marL="0" rtl="0" algn="l">
              <a:spcBef>
                <a:spcPts val="0"/>
              </a:spcBef>
              <a:spcAft>
                <a:spcPts val="0"/>
              </a:spcAft>
              <a:buClr>
                <a:srgbClr val="000000"/>
              </a:buClr>
              <a:buSzPts val="1300"/>
              <a:buFont typeface="Arial"/>
              <a:buNone/>
            </a:pPr>
            <a:r>
              <a:rPr lang="en" sz="1300">
                <a:solidFill>
                  <a:srgbClr val="B5FFED"/>
                </a:solidFill>
                <a:latin typeface="Average"/>
                <a:ea typeface="Average"/>
                <a:cs typeface="Average"/>
                <a:sym typeface="Average"/>
              </a:rPr>
              <a:t>Uniquely developed for its time.</a:t>
            </a:r>
            <a:endParaRPr sz="1300">
              <a:solidFill>
                <a:srgbClr val="B5FFED"/>
              </a:solidFill>
              <a:latin typeface="Average"/>
              <a:ea typeface="Average"/>
              <a:cs typeface="Average"/>
              <a:sym typeface="Average"/>
            </a:endParaRPr>
          </a:p>
          <a:p>
            <a:pPr indent="0" lvl="0" marL="0" rtl="0" algn="l">
              <a:spcBef>
                <a:spcPts val="0"/>
              </a:spcBef>
              <a:spcAft>
                <a:spcPts val="0"/>
              </a:spcAft>
              <a:buClr>
                <a:srgbClr val="000000"/>
              </a:buClr>
              <a:buSzPts val="1300"/>
              <a:buFont typeface="Arial"/>
              <a:buNone/>
            </a:pPr>
            <a:r>
              <a:t/>
            </a:r>
            <a:endParaRPr sz="1300">
              <a:solidFill>
                <a:srgbClr val="B5FFED"/>
              </a:solidFill>
              <a:latin typeface="Average"/>
              <a:ea typeface="Average"/>
              <a:cs typeface="Average"/>
              <a:sym typeface="Average"/>
            </a:endParaRPr>
          </a:p>
          <a:p>
            <a:pPr indent="0" lvl="0" marL="0" rtl="0" algn="l">
              <a:spcBef>
                <a:spcPts val="0"/>
              </a:spcBef>
              <a:spcAft>
                <a:spcPts val="0"/>
              </a:spcAft>
              <a:buClr>
                <a:srgbClr val="000000"/>
              </a:buClr>
              <a:buSzPts val="1300"/>
              <a:buFont typeface="Arial"/>
              <a:buNone/>
            </a:pPr>
            <a:r>
              <a:rPr lang="en" sz="1300">
                <a:solidFill>
                  <a:srgbClr val="B5FFED"/>
                </a:solidFill>
                <a:latin typeface="Average"/>
                <a:ea typeface="Average"/>
                <a:cs typeface="Average"/>
                <a:sym typeface="Average"/>
              </a:rPr>
              <a:t>Bootstrapping strategies (Yeung, et al, 2020)</a:t>
            </a:r>
            <a:endParaRPr sz="1300">
              <a:solidFill>
                <a:srgbClr val="B5FFED"/>
              </a:solidFill>
              <a:latin typeface="Average"/>
              <a:ea typeface="Average"/>
              <a:cs typeface="Average"/>
              <a:sym typeface="Average"/>
            </a:endParaRPr>
          </a:p>
          <a:p>
            <a:pPr indent="0" lvl="0" marL="0" rtl="0" algn="l">
              <a:spcBef>
                <a:spcPts val="0"/>
              </a:spcBef>
              <a:spcAft>
                <a:spcPts val="0"/>
              </a:spcAft>
              <a:buClr>
                <a:srgbClr val="000000"/>
              </a:buClr>
              <a:buSzPts val="1300"/>
              <a:buFont typeface="Arial"/>
              <a:buNone/>
            </a:pPr>
            <a:r>
              <a:t/>
            </a:r>
            <a:endParaRPr sz="1300">
              <a:solidFill>
                <a:srgbClr val="B5FFED"/>
              </a:solidFill>
              <a:latin typeface="Average"/>
              <a:ea typeface="Average"/>
              <a:cs typeface="Average"/>
              <a:sym typeface="Average"/>
            </a:endParaRPr>
          </a:p>
          <a:p>
            <a:pPr indent="0" lvl="0" marL="0" rtl="0" algn="l">
              <a:spcBef>
                <a:spcPts val="0"/>
              </a:spcBef>
              <a:spcAft>
                <a:spcPts val="0"/>
              </a:spcAft>
              <a:buNone/>
            </a:pPr>
            <a:r>
              <a:rPr lang="en" sz="1300">
                <a:solidFill>
                  <a:srgbClr val="B5FFED"/>
                </a:solidFill>
                <a:latin typeface="Average"/>
                <a:ea typeface="Average"/>
                <a:cs typeface="Average"/>
                <a:sym typeface="Average"/>
              </a:rPr>
              <a:t>Stress subscale came later.</a:t>
            </a:r>
            <a:endParaRPr sz="1300">
              <a:solidFill>
                <a:srgbClr val="B5FFED"/>
              </a:solidFill>
              <a:latin typeface="Average"/>
              <a:ea typeface="Average"/>
              <a:cs typeface="Average"/>
              <a:sym typeface="Average"/>
            </a:endParaRPr>
          </a:p>
        </p:txBody>
      </p:sp>
      <p:sp>
        <p:nvSpPr>
          <p:cNvPr id="359" name="Google Shape;359;p46"/>
          <p:cNvSpPr txBox="1"/>
          <p:nvPr>
            <p:ph type="title"/>
          </p:nvPr>
        </p:nvSpPr>
        <p:spPr>
          <a:xfrm>
            <a:off x="5231600" y="92650"/>
            <a:ext cx="3726300" cy="716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DASS Metrics</a:t>
            </a:r>
            <a:endParaRPr/>
          </a:p>
        </p:txBody>
      </p:sp>
      <p:cxnSp>
        <p:nvCxnSpPr>
          <p:cNvPr id="360" name="Google Shape;360;p46"/>
          <p:cNvCxnSpPr/>
          <p:nvPr/>
        </p:nvCxnSpPr>
        <p:spPr>
          <a:xfrm>
            <a:off x="5474900" y="872775"/>
            <a:ext cx="3193200" cy="6600"/>
          </a:xfrm>
          <a:prstGeom prst="straightConnector1">
            <a:avLst/>
          </a:prstGeom>
          <a:noFill/>
          <a:ln cap="flat" cmpd="sng" w="28575">
            <a:solidFill>
              <a:schemeClr val="dk1"/>
            </a:solidFill>
            <a:prstDash val="solid"/>
            <a:round/>
            <a:headEnd len="med" w="med" type="none"/>
            <a:tailEnd len="med" w="med" type="none"/>
          </a:ln>
        </p:spPr>
      </p:cxnSp>
      <p:sp>
        <p:nvSpPr>
          <p:cNvPr id="361" name="Google Shape;361;p46"/>
          <p:cNvSpPr txBox="1"/>
          <p:nvPr/>
        </p:nvSpPr>
        <p:spPr>
          <a:xfrm>
            <a:off x="762200" y="2060575"/>
            <a:ext cx="4095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B5FFED"/>
                </a:solidFill>
                <a:latin typeface="Average"/>
                <a:ea typeface="Average"/>
                <a:cs typeface="Average"/>
                <a:sym typeface="Average"/>
              </a:rPr>
              <a:t>Most common analyses run </a:t>
            </a:r>
            <a:r>
              <a:rPr lang="en" sz="1300">
                <a:solidFill>
                  <a:srgbClr val="B5FFED"/>
                </a:solidFill>
                <a:latin typeface="Average"/>
                <a:ea typeface="Average"/>
                <a:cs typeface="Average"/>
                <a:sym typeface="Average"/>
              </a:rPr>
              <a:t>(Yeung, Scholten, et al)</a:t>
            </a:r>
            <a:endParaRPr sz="1300">
              <a:solidFill>
                <a:srgbClr val="B5FFED"/>
              </a:solidFill>
              <a:latin typeface="Average"/>
              <a:ea typeface="Average"/>
              <a:cs typeface="Average"/>
              <a:sym typeface="Average"/>
            </a:endParaRPr>
          </a:p>
          <a:p>
            <a:pPr indent="-311150" lvl="0" marL="457200" rtl="0" algn="l">
              <a:spcBef>
                <a:spcPts val="1200"/>
              </a:spcBef>
              <a:spcAft>
                <a:spcPts val="0"/>
              </a:spcAft>
              <a:buClr>
                <a:srgbClr val="B5FFED"/>
              </a:buClr>
              <a:buSzPts val="1300"/>
              <a:buFont typeface="Average"/>
              <a:buChar char="-"/>
            </a:pPr>
            <a:r>
              <a:rPr lang="en" sz="1300">
                <a:solidFill>
                  <a:srgbClr val="B5FFED"/>
                </a:solidFill>
                <a:latin typeface="Average"/>
                <a:ea typeface="Average"/>
                <a:cs typeface="Average"/>
                <a:sym typeface="Average"/>
              </a:rPr>
              <a:t>Single-group CFA</a:t>
            </a:r>
            <a:endParaRPr sz="1300">
              <a:solidFill>
                <a:srgbClr val="B5FFED"/>
              </a:solidFill>
              <a:latin typeface="Average"/>
              <a:ea typeface="Average"/>
              <a:cs typeface="Average"/>
              <a:sym typeface="Average"/>
            </a:endParaRPr>
          </a:p>
          <a:p>
            <a:pPr indent="-311150" lvl="0" marL="457200" rtl="0" algn="l">
              <a:spcBef>
                <a:spcPts val="0"/>
              </a:spcBef>
              <a:spcAft>
                <a:spcPts val="0"/>
              </a:spcAft>
              <a:buClr>
                <a:srgbClr val="B5FFED"/>
              </a:buClr>
              <a:buSzPts val="1300"/>
              <a:buFont typeface="Average"/>
              <a:buChar char="-"/>
            </a:pPr>
            <a:r>
              <a:rPr lang="en" sz="1300">
                <a:solidFill>
                  <a:srgbClr val="B5FFED"/>
                </a:solidFill>
                <a:latin typeface="Average"/>
                <a:ea typeface="Average"/>
                <a:cs typeface="Average"/>
                <a:sym typeface="Average"/>
              </a:rPr>
              <a:t>Multi-group CFA (Scholten, et al)</a:t>
            </a:r>
            <a:endParaRPr sz="1300">
              <a:solidFill>
                <a:srgbClr val="B5FFED"/>
              </a:solidFill>
              <a:latin typeface="Average"/>
              <a:ea typeface="Average"/>
              <a:cs typeface="Average"/>
              <a:sym typeface="Average"/>
            </a:endParaRPr>
          </a:p>
          <a:p>
            <a:pPr indent="-311150" lvl="0" marL="457200" rtl="0" algn="l">
              <a:spcBef>
                <a:spcPts val="0"/>
              </a:spcBef>
              <a:spcAft>
                <a:spcPts val="0"/>
              </a:spcAft>
              <a:buClr>
                <a:srgbClr val="B5FFED"/>
              </a:buClr>
              <a:buSzPts val="1300"/>
              <a:buFont typeface="Average"/>
              <a:buChar char="-"/>
            </a:pPr>
            <a:r>
              <a:rPr lang="en" sz="1300">
                <a:solidFill>
                  <a:srgbClr val="B5FFED"/>
                </a:solidFill>
                <a:latin typeface="Average"/>
                <a:ea typeface="Average"/>
                <a:cs typeface="Average"/>
                <a:sym typeface="Average"/>
              </a:rPr>
              <a:t>Likelihood Ratio Test (chi-squared) for evaluating model fit (Scholten )</a:t>
            </a:r>
            <a:endParaRPr sz="1300">
              <a:solidFill>
                <a:srgbClr val="B5FFED"/>
              </a:solidFill>
              <a:latin typeface="Average"/>
              <a:ea typeface="Average"/>
              <a:cs typeface="Average"/>
              <a:sym typeface="Average"/>
            </a:endParaRPr>
          </a:p>
          <a:p>
            <a:pPr indent="-311150" lvl="1" marL="914400" rtl="0" algn="l">
              <a:spcBef>
                <a:spcPts val="0"/>
              </a:spcBef>
              <a:spcAft>
                <a:spcPts val="0"/>
              </a:spcAft>
              <a:buClr>
                <a:srgbClr val="B5FFED"/>
              </a:buClr>
              <a:buSzPts val="1300"/>
              <a:buFont typeface="Average"/>
              <a:buChar char="-"/>
            </a:pPr>
            <a:r>
              <a:rPr lang="en" sz="1300">
                <a:solidFill>
                  <a:srgbClr val="B5FFED"/>
                </a:solidFill>
                <a:latin typeface="Average"/>
                <a:ea typeface="Average"/>
                <a:cs typeface="Average"/>
                <a:sym typeface="Average"/>
              </a:rPr>
              <a:t>Subsidized with Monte Carlo to compensate for sensitivity to significance</a:t>
            </a:r>
            <a:endParaRPr sz="1300">
              <a:solidFill>
                <a:srgbClr val="B5FFED"/>
              </a:solidFill>
              <a:latin typeface="Average"/>
              <a:ea typeface="Average"/>
              <a:cs typeface="Average"/>
              <a:sym typeface="Average"/>
            </a:endParaRPr>
          </a:p>
          <a:p>
            <a:pPr indent="-311150" lvl="0" marL="457200" rtl="0" algn="l">
              <a:spcBef>
                <a:spcPts val="0"/>
              </a:spcBef>
              <a:spcAft>
                <a:spcPts val="0"/>
              </a:spcAft>
              <a:buClr>
                <a:srgbClr val="B5FFED"/>
              </a:buClr>
              <a:buSzPts val="1300"/>
              <a:buFont typeface="Average"/>
              <a:buChar char="-"/>
            </a:pPr>
            <a:r>
              <a:rPr lang="en" sz="1300">
                <a:solidFill>
                  <a:srgbClr val="B5FFED"/>
                </a:solidFill>
                <a:latin typeface="Average"/>
                <a:ea typeface="Average"/>
                <a:cs typeface="Average"/>
                <a:sym typeface="Average"/>
              </a:rPr>
              <a:t>EFAs, PCAs, CFAs</a:t>
            </a:r>
            <a:endParaRPr sz="1300">
              <a:solidFill>
                <a:srgbClr val="B5FFED"/>
              </a:solidFill>
              <a:latin typeface="Average"/>
              <a:ea typeface="Average"/>
              <a:cs typeface="Average"/>
              <a:sym typeface="Average"/>
            </a:endParaRPr>
          </a:p>
          <a:p>
            <a:pPr indent="-311150" lvl="0" marL="457200" rtl="0" algn="l">
              <a:spcBef>
                <a:spcPts val="0"/>
              </a:spcBef>
              <a:spcAft>
                <a:spcPts val="0"/>
              </a:spcAft>
              <a:buClr>
                <a:srgbClr val="B5FFED"/>
              </a:buClr>
              <a:buSzPts val="1300"/>
              <a:buFont typeface="Average"/>
              <a:buChar char="-"/>
            </a:pPr>
            <a:r>
              <a:rPr lang="en" sz="1300">
                <a:solidFill>
                  <a:srgbClr val="B5FFED"/>
                </a:solidFill>
                <a:latin typeface="Average"/>
                <a:ea typeface="Average"/>
                <a:cs typeface="Average"/>
                <a:sym typeface="Average"/>
              </a:rPr>
              <a:t>1 to 3-factor analyses</a:t>
            </a:r>
            <a:endParaRPr sz="1300">
              <a:solidFill>
                <a:srgbClr val="B5FFED"/>
              </a:solidFill>
              <a:latin typeface="Average"/>
              <a:ea typeface="Average"/>
              <a:cs typeface="Average"/>
              <a:sym typeface="Average"/>
            </a:endParaRPr>
          </a:p>
          <a:p>
            <a:pPr indent="-311150" lvl="0" marL="457200" rtl="0" algn="l">
              <a:spcBef>
                <a:spcPts val="0"/>
              </a:spcBef>
              <a:spcAft>
                <a:spcPts val="0"/>
              </a:spcAft>
              <a:buClr>
                <a:srgbClr val="B5FFED"/>
              </a:buClr>
              <a:buSzPts val="1300"/>
              <a:buFont typeface="Average"/>
              <a:buChar char="-"/>
            </a:pPr>
            <a:r>
              <a:rPr lang="en" sz="1300">
                <a:solidFill>
                  <a:srgbClr val="B5FFED"/>
                </a:solidFill>
                <a:latin typeface="Average"/>
                <a:ea typeface="Average"/>
                <a:cs typeface="Average"/>
                <a:sym typeface="Average"/>
              </a:rPr>
              <a:t>Latent Factor Mean Comparisons</a:t>
            </a:r>
            <a:endParaRPr sz="1300">
              <a:solidFill>
                <a:srgbClr val="B5FFED"/>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0" st="0"/>
                                            </p:txEl>
                                          </p:spTgt>
                                        </p:tgtEl>
                                        <p:attrNameLst>
                                          <p:attrName>style.visibility</p:attrName>
                                        </p:attrNameLst>
                                      </p:cBhvr>
                                      <p:to>
                                        <p:strVal val="visible"/>
                                      </p:to>
                                    </p:set>
                                    <p:animEffect filter="fade" transition="in">
                                      <p:cBhvr>
                                        <p:cTn dur="600"/>
                                        <p:tgtEl>
                                          <p:spTgt spid="3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1" st="1"/>
                                            </p:txEl>
                                          </p:spTgt>
                                        </p:tgtEl>
                                        <p:attrNameLst>
                                          <p:attrName>style.visibility</p:attrName>
                                        </p:attrNameLst>
                                      </p:cBhvr>
                                      <p:to>
                                        <p:strVal val="visible"/>
                                      </p:to>
                                    </p:set>
                                    <p:animEffect filter="fade" transition="in">
                                      <p:cBhvr>
                                        <p:cTn dur="600"/>
                                        <p:tgtEl>
                                          <p:spTgt spid="3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2" st="2"/>
                                            </p:txEl>
                                          </p:spTgt>
                                        </p:tgtEl>
                                        <p:attrNameLst>
                                          <p:attrName>style.visibility</p:attrName>
                                        </p:attrNameLst>
                                      </p:cBhvr>
                                      <p:to>
                                        <p:strVal val="visible"/>
                                      </p:to>
                                    </p:set>
                                    <p:animEffect filter="fade" transition="in">
                                      <p:cBhvr>
                                        <p:cTn dur="600"/>
                                        <p:tgtEl>
                                          <p:spTgt spid="3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3" st="3"/>
                                            </p:txEl>
                                          </p:spTgt>
                                        </p:tgtEl>
                                        <p:attrNameLst>
                                          <p:attrName>style.visibility</p:attrName>
                                        </p:attrNameLst>
                                      </p:cBhvr>
                                      <p:to>
                                        <p:strVal val="visible"/>
                                      </p:to>
                                    </p:set>
                                    <p:animEffect filter="fade" transition="in">
                                      <p:cBhvr>
                                        <p:cTn dur="600"/>
                                        <p:tgtEl>
                                          <p:spTgt spid="35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4" st="4"/>
                                            </p:txEl>
                                          </p:spTgt>
                                        </p:tgtEl>
                                        <p:attrNameLst>
                                          <p:attrName>style.visibility</p:attrName>
                                        </p:attrNameLst>
                                      </p:cBhvr>
                                      <p:to>
                                        <p:strVal val="visible"/>
                                      </p:to>
                                    </p:set>
                                    <p:animEffect filter="fade" transition="in">
                                      <p:cBhvr>
                                        <p:cTn dur="600"/>
                                        <p:tgtEl>
                                          <p:spTgt spid="35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5" st="5"/>
                                            </p:txEl>
                                          </p:spTgt>
                                        </p:tgtEl>
                                        <p:attrNameLst>
                                          <p:attrName>style.visibility</p:attrName>
                                        </p:attrNameLst>
                                      </p:cBhvr>
                                      <p:to>
                                        <p:strVal val="visible"/>
                                      </p:to>
                                    </p:set>
                                    <p:animEffect filter="fade" transition="in">
                                      <p:cBhvr>
                                        <p:cTn dur="600"/>
                                        <p:tgtEl>
                                          <p:spTgt spid="35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6" st="6"/>
                                            </p:txEl>
                                          </p:spTgt>
                                        </p:tgtEl>
                                        <p:attrNameLst>
                                          <p:attrName>style.visibility</p:attrName>
                                        </p:attrNameLst>
                                      </p:cBhvr>
                                      <p:to>
                                        <p:strVal val="visible"/>
                                      </p:to>
                                    </p:set>
                                    <p:animEffect filter="fade" transition="in">
                                      <p:cBhvr>
                                        <p:cTn dur="600"/>
                                        <p:tgtEl>
                                          <p:spTgt spid="35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7" st="7"/>
                                            </p:txEl>
                                          </p:spTgt>
                                        </p:tgtEl>
                                        <p:attrNameLst>
                                          <p:attrName>style.visibility</p:attrName>
                                        </p:attrNameLst>
                                      </p:cBhvr>
                                      <p:to>
                                        <p:strVal val="visible"/>
                                      </p:to>
                                    </p:set>
                                    <p:animEffect filter="fade" transition="in">
                                      <p:cBhvr>
                                        <p:cTn dur="600"/>
                                        <p:tgtEl>
                                          <p:spTgt spid="35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8" st="8"/>
                                            </p:txEl>
                                          </p:spTgt>
                                        </p:tgtEl>
                                        <p:attrNameLst>
                                          <p:attrName>style.visibility</p:attrName>
                                        </p:attrNameLst>
                                      </p:cBhvr>
                                      <p:to>
                                        <p:strVal val="visible"/>
                                      </p:to>
                                    </p:set>
                                    <p:animEffect filter="fade" transition="in">
                                      <p:cBhvr>
                                        <p:cTn dur="600"/>
                                        <p:tgtEl>
                                          <p:spTgt spid="35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9" st="9"/>
                                            </p:txEl>
                                          </p:spTgt>
                                        </p:tgtEl>
                                        <p:attrNameLst>
                                          <p:attrName>style.visibility</p:attrName>
                                        </p:attrNameLst>
                                      </p:cBhvr>
                                      <p:to>
                                        <p:strVal val="visible"/>
                                      </p:to>
                                    </p:set>
                                    <p:animEffect filter="fade" transition="in">
                                      <p:cBhvr>
                                        <p:cTn dur="600"/>
                                        <p:tgtEl>
                                          <p:spTgt spid="35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10" st="10"/>
                                            </p:txEl>
                                          </p:spTgt>
                                        </p:tgtEl>
                                        <p:attrNameLst>
                                          <p:attrName>style.visibility</p:attrName>
                                        </p:attrNameLst>
                                      </p:cBhvr>
                                      <p:to>
                                        <p:strVal val="visible"/>
                                      </p:to>
                                    </p:set>
                                    <p:animEffect filter="fade" transition="in">
                                      <p:cBhvr>
                                        <p:cTn dur="600"/>
                                        <p:tgtEl>
                                          <p:spTgt spid="35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11" st="11"/>
                                            </p:txEl>
                                          </p:spTgt>
                                        </p:tgtEl>
                                        <p:attrNameLst>
                                          <p:attrName>style.visibility</p:attrName>
                                        </p:attrNameLst>
                                      </p:cBhvr>
                                      <p:to>
                                        <p:strVal val="visible"/>
                                      </p:to>
                                    </p:set>
                                    <p:animEffect filter="fade" transition="in">
                                      <p:cBhvr>
                                        <p:cTn dur="600"/>
                                        <p:tgtEl>
                                          <p:spTgt spid="35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12" st="12"/>
                                            </p:txEl>
                                          </p:spTgt>
                                        </p:tgtEl>
                                        <p:attrNameLst>
                                          <p:attrName>style.visibility</p:attrName>
                                        </p:attrNameLst>
                                      </p:cBhvr>
                                      <p:to>
                                        <p:strVal val="visible"/>
                                      </p:to>
                                    </p:set>
                                    <p:animEffect filter="fade" transition="in">
                                      <p:cBhvr>
                                        <p:cTn dur="600"/>
                                        <p:tgtEl>
                                          <p:spTgt spid="358">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While our EFA and PCA suggested 1 factor model based off the Kaiser Criterion, Scree, and Loading Plot, further analysis were conducted using a three factor model.</a:t>
            </a:r>
            <a:endParaRPr/>
          </a:p>
          <a:p>
            <a:pPr indent="-342900" lvl="0" marL="457200" rtl="0" algn="l">
              <a:spcBef>
                <a:spcPts val="0"/>
              </a:spcBef>
              <a:spcAft>
                <a:spcPts val="0"/>
              </a:spcAft>
              <a:buSzPts val="1800"/>
              <a:buChar char="●"/>
            </a:pPr>
            <a:r>
              <a:rPr lang="en"/>
              <a:t>General regression analysis and ANN methods suggest that different countries impacts on the influence of the predictor variables. Most of the plots include Age, sexual orientation, religion and education level as influential predictors.</a:t>
            </a:r>
            <a:endParaRPr/>
          </a:p>
          <a:p>
            <a:pPr indent="-339725" lvl="0" marL="457200" rtl="0" algn="l">
              <a:spcBef>
                <a:spcPts val="0"/>
              </a:spcBef>
              <a:spcAft>
                <a:spcPts val="0"/>
              </a:spcAft>
              <a:buSzPts val="1750"/>
              <a:buChar char="●"/>
            </a:pPr>
            <a:r>
              <a:rPr lang="en" sz="1750"/>
              <a:t>SVM poly kernel out-preformed linear models </a:t>
            </a:r>
            <a:r>
              <a:rPr lang="en" sz="1750">
                <a:solidFill>
                  <a:schemeClr val="lt2"/>
                </a:solidFill>
              </a:rPr>
              <a:t>in predicting DASS levels</a:t>
            </a:r>
            <a:endParaRPr sz="1750">
              <a:solidFill>
                <a:schemeClr val="lt2"/>
              </a:solidFill>
            </a:endParaRPr>
          </a:p>
          <a:p>
            <a:pPr indent="-339725" lvl="0" marL="457200" rtl="0" algn="l">
              <a:spcBef>
                <a:spcPts val="0"/>
              </a:spcBef>
              <a:spcAft>
                <a:spcPts val="0"/>
              </a:spcAft>
              <a:buClr>
                <a:schemeClr val="lt2"/>
              </a:buClr>
              <a:buSzPts val="1750"/>
              <a:buChar char="●"/>
            </a:pPr>
            <a:r>
              <a:rPr lang="en" sz="1750">
                <a:solidFill>
                  <a:schemeClr val="lt2"/>
                </a:solidFill>
              </a:rPr>
              <a:t>Decision tree analysis showed education (Less than HS, HS), and sex orientation (H) were critical predictors of depression, and age was the most important factor for predicting anxiety and stress</a:t>
            </a:r>
            <a:endParaRPr>
              <a:solidFill>
                <a:schemeClr val="lt2"/>
              </a:solidFill>
            </a:endParaRPr>
          </a:p>
          <a:p>
            <a:pPr indent="-342900" lvl="0" marL="457200" rtl="0" algn="l">
              <a:spcBef>
                <a:spcPts val="0"/>
              </a:spcBef>
              <a:spcAft>
                <a:spcPts val="0"/>
              </a:spcAft>
              <a:buSzPts val="1800"/>
              <a:buChar char="●"/>
            </a:pPr>
            <a:r>
              <a:rPr lang="en"/>
              <a:t>K-Means &amp; Possible implications for future studies</a:t>
            </a:r>
            <a:endParaRPr/>
          </a:p>
        </p:txBody>
      </p:sp>
      <p:sp>
        <p:nvSpPr>
          <p:cNvPr id="367" name="Google Shape;367;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71" name="Shape 371"/>
        <p:cNvGrpSpPr/>
        <p:nvPr/>
      </p:nvGrpSpPr>
      <p:grpSpPr>
        <a:xfrm>
          <a:off x="0" y="0"/>
          <a:ext cx="0" cy="0"/>
          <a:chOff x="0" y="0"/>
          <a:chExt cx="0" cy="0"/>
        </a:xfrm>
      </p:grpSpPr>
      <p:sp>
        <p:nvSpPr>
          <p:cNvPr id="372" name="Google Shape;372;p48"/>
          <p:cNvSpPr txBox="1"/>
          <p:nvPr>
            <p:ph type="title"/>
          </p:nvPr>
        </p:nvSpPr>
        <p:spPr>
          <a:xfrm>
            <a:off x="3743625" y="100500"/>
            <a:ext cx="1607400" cy="42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References</a:t>
            </a:r>
            <a:endParaRPr sz="2000">
              <a:solidFill>
                <a:srgbClr val="FFFFFF"/>
              </a:solidFill>
            </a:endParaRPr>
          </a:p>
        </p:txBody>
      </p:sp>
      <p:sp>
        <p:nvSpPr>
          <p:cNvPr id="373" name="Google Shape;373;p48"/>
          <p:cNvSpPr txBox="1"/>
          <p:nvPr>
            <p:ph idx="1" type="body"/>
          </p:nvPr>
        </p:nvSpPr>
        <p:spPr>
          <a:xfrm>
            <a:off x="0" y="524400"/>
            <a:ext cx="9144000" cy="46191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t/>
            </a:r>
            <a:endParaRPr sz="1100">
              <a:solidFill>
                <a:srgbClr val="FFFFFF"/>
              </a:solidFill>
              <a:latin typeface="Oswald"/>
              <a:ea typeface="Oswald"/>
              <a:cs typeface="Oswald"/>
              <a:sym typeface="Oswald"/>
            </a:endParaRPr>
          </a:p>
          <a:p>
            <a:pPr indent="-285750" lvl="0" marL="228600" rtl="0" algn="l">
              <a:spcBef>
                <a:spcPts val="1200"/>
              </a:spcBef>
              <a:spcAft>
                <a:spcPts val="0"/>
              </a:spcAft>
              <a:buNone/>
            </a:pPr>
            <a:r>
              <a:rPr lang="en" sz="1100">
                <a:solidFill>
                  <a:srgbClr val="FFFFFF"/>
                </a:solidFill>
                <a:latin typeface="Oswald"/>
                <a:ea typeface="Oswald"/>
                <a:cs typeface="Oswald"/>
                <a:sym typeface="Oswald"/>
              </a:rPr>
              <a:t>Beiter, R., Nash, R., McCrady, M., Rhoades, D., Linscomb, M., Clarahan, M., &amp; Sammut, S. (2015). The prevalence and correlates of depression, anxiety, and stress in a sample of college students. Journal of Affective Disorders, 173, 90-96. https://doi.org/10.1016/j.jad.2014.10.054 </a:t>
            </a:r>
            <a:endParaRPr sz="1100">
              <a:solidFill>
                <a:srgbClr val="FFFFFF"/>
              </a:solidFill>
              <a:latin typeface="Oswald"/>
              <a:ea typeface="Oswald"/>
              <a:cs typeface="Oswald"/>
              <a:sym typeface="Oswald"/>
            </a:endParaRPr>
          </a:p>
          <a:p>
            <a:pPr indent="-285750" lvl="0" marL="228600" rtl="0" algn="l">
              <a:spcBef>
                <a:spcPts val="1200"/>
              </a:spcBef>
              <a:spcAft>
                <a:spcPts val="0"/>
              </a:spcAft>
              <a:buNone/>
            </a:pPr>
            <a:r>
              <a:rPr lang="en" sz="1100">
                <a:solidFill>
                  <a:srgbClr val="FFFFFF"/>
                </a:solidFill>
                <a:latin typeface="Oswald"/>
                <a:ea typeface="Oswald"/>
                <a:cs typeface="Oswald"/>
                <a:sym typeface="Oswald"/>
              </a:rPr>
              <a:t>Brown, T. A., Chorpita, B. F., Korotitsch, W., &amp; Barlow, D. H. (1997). Psychometric properties of the Depression Anxiety Stress Scales (DASS) in clinical samples. Behaviour Research and Therapy, 35(1), 79-89. https://doi.org/10.1016/S0005-7967(96)00068-X </a:t>
            </a:r>
            <a:endParaRPr sz="1100">
              <a:solidFill>
                <a:srgbClr val="FFFFFF"/>
              </a:solidFill>
              <a:latin typeface="Oswald"/>
              <a:ea typeface="Oswald"/>
              <a:cs typeface="Oswald"/>
              <a:sym typeface="Oswald"/>
            </a:endParaRPr>
          </a:p>
          <a:p>
            <a:pPr indent="-285750" lvl="0" marL="228600" rtl="0" algn="l">
              <a:spcBef>
                <a:spcPts val="1200"/>
              </a:spcBef>
              <a:spcAft>
                <a:spcPts val="0"/>
              </a:spcAft>
              <a:buNone/>
            </a:pPr>
            <a:r>
              <a:rPr lang="en" sz="1100">
                <a:solidFill>
                  <a:srgbClr val="FFFFFF"/>
                </a:solidFill>
                <a:latin typeface="Oswald"/>
                <a:ea typeface="Oswald"/>
                <a:cs typeface="Oswald"/>
                <a:sym typeface="Oswald"/>
              </a:rPr>
              <a:t>Gloster, A. T., Rhoades, H. M., Novy, D., Klotsche, J., Senior, A., Kunik, M., Wilson, N., &amp; Stanley, M. A. (2008). Psychometric properties of the Depression Anxiety and Stress Scale-21 in older primary care patients. </a:t>
            </a:r>
            <a:r>
              <a:rPr i="1" lang="en" sz="1100">
                <a:solidFill>
                  <a:srgbClr val="FFFFFF"/>
                </a:solidFill>
                <a:latin typeface="Oswald"/>
                <a:ea typeface="Oswald"/>
                <a:cs typeface="Oswald"/>
                <a:sym typeface="Oswald"/>
              </a:rPr>
              <a:t>Journal of affective disorders, 110</a:t>
            </a:r>
            <a:r>
              <a:rPr lang="en" sz="1100">
                <a:solidFill>
                  <a:srgbClr val="FFFFFF"/>
                </a:solidFill>
                <a:latin typeface="Oswald"/>
                <a:ea typeface="Oswald"/>
                <a:cs typeface="Oswald"/>
                <a:sym typeface="Oswald"/>
              </a:rPr>
              <a:t>(3), 248–259. </a:t>
            </a:r>
            <a:r>
              <a:rPr lang="en" sz="1100" u="sng">
                <a:solidFill>
                  <a:schemeClr val="hlink"/>
                </a:solidFill>
                <a:latin typeface="Oswald"/>
                <a:ea typeface="Oswald"/>
                <a:cs typeface="Oswald"/>
                <a:sym typeface="Oswald"/>
                <a:hlinkClick r:id="rId3"/>
              </a:rPr>
              <a:t>https://doi.org/10.1016/j.jad.2008.01.023</a:t>
            </a:r>
            <a:endParaRPr sz="1100">
              <a:solidFill>
                <a:srgbClr val="FFFFFF"/>
              </a:solidFill>
              <a:latin typeface="Oswald"/>
              <a:ea typeface="Oswald"/>
              <a:cs typeface="Oswald"/>
              <a:sym typeface="Oswald"/>
            </a:endParaRPr>
          </a:p>
          <a:p>
            <a:pPr indent="-285750" lvl="0" marL="228600" rtl="0" algn="l">
              <a:spcBef>
                <a:spcPts val="1200"/>
              </a:spcBef>
              <a:spcAft>
                <a:spcPts val="0"/>
              </a:spcAft>
              <a:buNone/>
            </a:pPr>
            <a:r>
              <a:rPr lang="en" sz="1100">
                <a:solidFill>
                  <a:srgbClr val="FFFFFF"/>
                </a:solidFill>
                <a:latin typeface="Oswald"/>
                <a:ea typeface="Oswald"/>
                <a:cs typeface="Oswald"/>
                <a:sym typeface="Oswald"/>
              </a:rPr>
              <a:t>Holden, C. (2000). Global survey examines impact of depression. Science, 288(5463), 39-40. https://doi.org/10.1126/science.288.5463.39</a:t>
            </a:r>
            <a:endParaRPr sz="1100">
              <a:solidFill>
                <a:srgbClr val="FFFFFF"/>
              </a:solidFill>
              <a:latin typeface="Oswald"/>
              <a:ea typeface="Oswald"/>
              <a:cs typeface="Oswald"/>
              <a:sym typeface="Oswald"/>
            </a:endParaRPr>
          </a:p>
          <a:p>
            <a:pPr indent="-285750" lvl="0" marL="228600" rtl="0" algn="l">
              <a:spcBef>
                <a:spcPts val="1200"/>
              </a:spcBef>
              <a:spcAft>
                <a:spcPts val="0"/>
              </a:spcAft>
              <a:buNone/>
            </a:pPr>
            <a:r>
              <a:rPr lang="en" sz="1100">
                <a:solidFill>
                  <a:srgbClr val="FFFFFF"/>
                </a:solidFill>
                <a:latin typeface="Oswald"/>
                <a:ea typeface="Oswald"/>
                <a:cs typeface="Oswald"/>
                <a:sym typeface="Oswald"/>
              </a:rPr>
              <a:t>Lovibond, P. F. </a:t>
            </a:r>
            <a:r>
              <a:rPr lang="en" sz="1100">
                <a:solidFill>
                  <a:schemeClr val="dk1"/>
                </a:solidFill>
                <a:latin typeface="Oswald"/>
                <a:ea typeface="Oswald"/>
                <a:cs typeface="Oswald"/>
                <a:sym typeface="Oswald"/>
              </a:rPr>
              <a:t>(2022, June 22). </a:t>
            </a:r>
            <a:r>
              <a:rPr lang="en" sz="1100">
                <a:solidFill>
                  <a:srgbClr val="FFFFFF"/>
                </a:solidFill>
                <a:latin typeface="Oswald"/>
                <a:ea typeface="Oswald"/>
                <a:cs typeface="Oswald"/>
                <a:sym typeface="Oswald"/>
              </a:rPr>
              <a:t>Overview of the DASS and its Uses. Retrieved from  </a:t>
            </a:r>
            <a:r>
              <a:rPr lang="en" sz="1100" u="sng">
                <a:solidFill>
                  <a:schemeClr val="hlink"/>
                </a:solidFill>
                <a:latin typeface="Oswald"/>
                <a:ea typeface="Oswald"/>
                <a:cs typeface="Oswald"/>
                <a:sym typeface="Oswald"/>
                <a:hlinkClick r:id="rId4"/>
              </a:rPr>
              <a:t>http://www2.psy.unsw.edu.au/dass/over.htm</a:t>
            </a:r>
            <a:endParaRPr sz="1100">
              <a:solidFill>
                <a:srgbClr val="FFFFFF"/>
              </a:solidFill>
              <a:latin typeface="Oswald"/>
              <a:ea typeface="Oswald"/>
              <a:cs typeface="Oswald"/>
              <a:sym typeface="Oswald"/>
            </a:endParaRPr>
          </a:p>
          <a:p>
            <a:pPr indent="-285750" lvl="0" marL="228600" rtl="0" algn="l">
              <a:spcBef>
                <a:spcPts val="1200"/>
              </a:spcBef>
              <a:spcAft>
                <a:spcPts val="0"/>
              </a:spcAft>
              <a:buNone/>
            </a:pPr>
            <a:r>
              <a:rPr lang="en" sz="1100">
                <a:solidFill>
                  <a:srgbClr val="FFFFFF"/>
                </a:solidFill>
                <a:latin typeface="Oswald"/>
                <a:ea typeface="Oswald"/>
                <a:cs typeface="Oswald"/>
                <a:sym typeface="Oswald"/>
              </a:rPr>
              <a:t>Lovibond, S.H. &amp; Lovibond, P.F. (1995). </a:t>
            </a:r>
            <a:r>
              <a:rPr i="1" lang="en" sz="1100">
                <a:solidFill>
                  <a:srgbClr val="FFFFFF"/>
                </a:solidFill>
                <a:latin typeface="Oswald"/>
                <a:ea typeface="Oswald"/>
                <a:cs typeface="Oswald"/>
                <a:sym typeface="Oswald"/>
              </a:rPr>
              <a:t>Manual for the Depression Anxiety Stress Scales.</a:t>
            </a:r>
            <a:r>
              <a:rPr lang="en" sz="1100">
                <a:solidFill>
                  <a:srgbClr val="FFFFFF"/>
                </a:solidFill>
                <a:latin typeface="Oswald"/>
                <a:ea typeface="Oswald"/>
                <a:cs typeface="Oswald"/>
                <a:sym typeface="Oswald"/>
              </a:rPr>
              <a:t> (2nd. Ed.) Sydney: Psychology Foundation.</a:t>
            </a:r>
            <a:endParaRPr sz="1100">
              <a:solidFill>
                <a:srgbClr val="FFFFFF"/>
              </a:solidFill>
              <a:latin typeface="Oswald"/>
              <a:ea typeface="Oswald"/>
              <a:cs typeface="Oswald"/>
              <a:sym typeface="Oswald"/>
            </a:endParaRPr>
          </a:p>
          <a:p>
            <a:pPr indent="-285750" lvl="0" marL="228600" rtl="0" algn="l">
              <a:spcBef>
                <a:spcPts val="1200"/>
              </a:spcBef>
              <a:spcAft>
                <a:spcPts val="0"/>
              </a:spcAft>
              <a:buNone/>
            </a:pPr>
            <a:r>
              <a:rPr lang="en" sz="1100">
                <a:solidFill>
                  <a:srgbClr val="FFFFFF"/>
                </a:solidFill>
                <a:latin typeface="Oswald"/>
                <a:ea typeface="Oswald"/>
                <a:cs typeface="Oswald"/>
                <a:sym typeface="Oswald"/>
              </a:rPr>
              <a:t>Parkitny, L., &amp; McAuley, J. (2010). The depression anxiety stress scale (DASS). Journal of Physiotherapy, 56(3), 204. DOI:10.1016/S1836-9553(10)70030-8	</a:t>
            </a:r>
            <a:endParaRPr sz="1100">
              <a:solidFill>
                <a:srgbClr val="FFFFFF"/>
              </a:solidFill>
              <a:latin typeface="Oswald"/>
              <a:ea typeface="Oswald"/>
              <a:cs typeface="Oswald"/>
              <a:sym typeface="Oswald"/>
            </a:endParaRPr>
          </a:p>
          <a:p>
            <a:pPr indent="-285750" lvl="0" marL="228600" rtl="0" algn="l">
              <a:spcBef>
                <a:spcPts val="1200"/>
              </a:spcBef>
              <a:spcAft>
                <a:spcPts val="0"/>
              </a:spcAft>
              <a:buNone/>
            </a:pPr>
            <a:r>
              <a:rPr lang="en" sz="1050">
                <a:solidFill>
                  <a:schemeClr val="dk1"/>
                </a:solidFill>
                <a:latin typeface="Oswald"/>
                <a:ea typeface="Oswald"/>
                <a:cs typeface="Oswald"/>
                <a:sym typeface="Oswald"/>
              </a:rPr>
              <a:t>Priya, A., Garg, S., &amp; Tigga, N. P. (2020). Predicting anxiety, depression and stress in modern life using machine learning algorithms. </a:t>
            </a:r>
            <a:r>
              <a:rPr i="1" lang="en" sz="1050">
                <a:solidFill>
                  <a:schemeClr val="dk1"/>
                </a:solidFill>
                <a:latin typeface="Oswald"/>
                <a:ea typeface="Oswald"/>
                <a:cs typeface="Oswald"/>
                <a:sym typeface="Oswald"/>
              </a:rPr>
              <a:t>Procedia Computer Science</a:t>
            </a:r>
            <a:r>
              <a:rPr lang="en" sz="1050">
                <a:solidFill>
                  <a:schemeClr val="dk1"/>
                </a:solidFill>
                <a:latin typeface="Oswald"/>
                <a:ea typeface="Oswald"/>
                <a:cs typeface="Oswald"/>
                <a:sym typeface="Oswald"/>
              </a:rPr>
              <a:t>, </a:t>
            </a:r>
            <a:r>
              <a:rPr i="1" lang="en" sz="1050">
                <a:solidFill>
                  <a:schemeClr val="dk1"/>
                </a:solidFill>
                <a:latin typeface="Oswald"/>
                <a:ea typeface="Oswald"/>
                <a:cs typeface="Oswald"/>
                <a:sym typeface="Oswald"/>
              </a:rPr>
              <a:t>167</a:t>
            </a:r>
            <a:r>
              <a:rPr lang="en" sz="1050">
                <a:solidFill>
                  <a:schemeClr val="dk1"/>
                </a:solidFill>
                <a:latin typeface="Oswald"/>
                <a:ea typeface="Oswald"/>
                <a:cs typeface="Oswald"/>
                <a:sym typeface="Oswald"/>
              </a:rPr>
              <a:t>, 1258-1267.  </a:t>
            </a:r>
            <a:r>
              <a:rPr lang="en" sz="1050" u="sng">
                <a:solidFill>
                  <a:schemeClr val="hlink"/>
                </a:solidFill>
                <a:latin typeface="Oswald"/>
                <a:ea typeface="Oswald"/>
                <a:cs typeface="Oswald"/>
                <a:sym typeface="Oswald"/>
                <a:hlinkClick r:id="rId5"/>
              </a:rPr>
              <a:t>https://doi.org/10.1016/j.procs.2020.03.442</a:t>
            </a:r>
            <a:endParaRPr sz="1050">
              <a:solidFill>
                <a:schemeClr val="dk1"/>
              </a:solidFill>
              <a:latin typeface="Oswald"/>
              <a:ea typeface="Oswald"/>
              <a:cs typeface="Oswald"/>
              <a:sym typeface="Oswald"/>
            </a:endParaRPr>
          </a:p>
          <a:p>
            <a:pPr indent="0" lvl="0" marL="0" rtl="0" algn="l">
              <a:spcBef>
                <a:spcPts val="1200"/>
              </a:spcBef>
              <a:spcAft>
                <a:spcPts val="0"/>
              </a:spcAft>
              <a:buNone/>
            </a:pPr>
            <a:r>
              <a:rPr lang="en" sz="1100">
                <a:solidFill>
                  <a:srgbClr val="FFFFFF"/>
                </a:solidFill>
                <a:latin typeface="Oswald"/>
                <a:ea typeface="Oswald"/>
                <a:cs typeface="Oswald"/>
                <a:sym typeface="Oswald"/>
              </a:rPr>
              <a:t>Scholten, S., Velten, J., Bieda, A., Zhang, X. C., &amp; Margraf, J. (2017). Testing measurement invariance of the Depression, Anxiety, and Stress Scales (DASS-21) across four countries. </a:t>
            </a:r>
            <a:r>
              <a:rPr i="1" lang="en" sz="1100">
                <a:solidFill>
                  <a:srgbClr val="FFFFFF"/>
                </a:solidFill>
                <a:latin typeface="Oswald"/>
                <a:ea typeface="Oswald"/>
                <a:cs typeface="Oswald"/>
                <a:sym typeface="Oswald"/>
              </a:rPr>
              <a:t>Psychological Assessment, 29</a:t>
            </a:r>
            <a:r>
              <a:rPr lang="en" sz="1100">
                <a:solidFill>
                  <a:srgbClr val="FFFFFF"/>
                </a:solidFill>
                <a:latin typeface="Oswald"/>
                <a:ea typeface="Oswald"/>
                <a:cs typeface="Oswald"/>
                <a:sym typeface="Oswald"/>
              </a:rPr>
              <a:t>(11), 1376–1390. https://doi.org/10.1037/pas0000440.supp (Supplemental)</a:t>
            </a:r>
            <a:endParaRPr sz="1100">
              <a:solidFill>
                <a:srgbClr val="FFFFFF"/>
              </a:solidFill>
              <a:latin typeface="Oswald"/>
              <a:ea typeface="Oswald"/>
              <a:cs typeface="Oswald"/>
              <a:sym typeface="Oswald"/>
            </a:endParaRPr>
          </a:p>
          <a:p>
            <a:pPr indent="-285750" lvl="0" marL="228600" rtl="0" algn="l">
              <a:spcBef>
                <a:spcPts val="1200"/>
              </a:spcBef>
              <a:spcAft>
                <a:spcPts val="0"/>
              </a:spcAft>
              <a:buNone/>
            </a:pPr>
            <a:r>
              <a:rPr lang="en" sz="1100">
                <a:solidFill>
                  <a:srgbClr val="FFFFFF"/>
                </a:solidFill>
                <a:latin typeface="Oswald"/>
                <a:ea typeface="Oswald"/>
                <a:cs typeface="Oswald"/>
                <a:sym typeface="Oswald"/>
              </a:rPr>
              <a:t>Tran, T. T. T., Nguyen, N. B., Luong, M. A., Bui, T. H. A., Phan, T. D., Tran, V. O., ... &amp; Nguyen, T. Q. (2019). Stress, anxiety and depression in clinical nurses in Vietnam: a cross-sectional survey and cluster analysis. International Journal of Mental Health Systems, 13, 1-11. https://doi.org/10.1186/s13033-018-0257-4</a:t>
            </a:r>
            <a:endParaRPr sz="1100">
              <a:solidFill>
                <a:srgbClr val="FFFFFF"/>
              </a:solidFill>
              <a:latin typeface="Oswald"/>
              <a:ea typeface="Oswald"/>
              <a:cs typeface="Oswald"/>
              <a:sym typeface="Oswald"/>
            </a:endParaRPr>
          </a:p>
          <a:p>
            <a:pPr indent="-285750" lvl="0" marL="228600" rtl="0" algn="l">
              <a:spcBef>
                <a:spcPts val="1200"/>
              </a:spcBef>
              <a:spcAft>
                <a:spcPts val="0"/>
              </a:spcAft>
              <a:buNone/>
            </a:pPr>
            <a:r>
              <a:rPr lang="en" sz="1100">
                <a:solidFill>
                  <a:srgbClr val="FFFFFF"/>
                </a:solidFill>
                <a:latin typeface="Oswald"/>
                <a:ea typeface="Oswald"/>
                <a:cs typeface="Oswald"/>
                <a:sym typeface="Oswald"/>
              </a:rPr>
              <a:t>Van Ameringen, M., Mancini, C., &amp; Farvolden, P. (2003). The impact of anxiety disorders on educational achievement. Journal of anxiety disorders, 17(5), 561-571. https://doi.org/10.1016/S0887-6185(02)00228-1</a:t>
            </a:r>
            <a:endParaRPr sz="1100">
              <a:solidFill>
                <a:srgbClr val="FFFFFF"/>
              </a:solidFill>
              <a:latin typeface="Oswald"/>
              <a:ea typeface="Oswald"/>
              <a:cs typeface="Oswald"/>
              <a:sym typeface="Oswald"/>
            </a:endParaRPr>
          </a:p>
          <a:p>
            <a:pPr indent="-285750" lvl="0" marL="228600" rtl="0" algn="l">
              <a:spcBef>
                <a:spcPts val="1200"/>
              </a:spcBef>
              <a:spcAft>
                <a:spcPts val="0"/>
              </a:spcAft>
              <a:buNone/>
            </a:pPr>
            <a:r>
              <a:rPr lang="en" sz="1100">
                <a:solidFill>
                  <a:srgbClr val="FFFFFF"/>
                </a:solidFill>
                <a:latin typeface="Oswald"/>
                <a:ea typeface="Oswald"/>
                <a:cs typeface="Oswald"/>
                <a:sym typeface="Oswald"/>
              </a:rPr>
              <a:t>Yeung, A. Y., Yuliawati, L., &amp; Cheung, S. (2020). A systematic review and meta-analytic factor analysis of the Depression Anxiety Stress Scales. </a:t>
            </a:r>
            <a:r>
              <a:rPr i="1" lang="en" sz="1100">
                <a:solidFill>
                  <a:srgbClr val="FFFFFF"/>
                </a:solidFill>
                <a:latin typeface="Oswald"/>
                <a:ea typeface="Oswald"/>
                <a:cs typeface="Oswald"/>
                <a:sym typeface="Oswald"/>
              </a:rPr>
              <a:t>Clinical Psychology</a:t>
            </a:r>
            <a:r>
              <a:rPr lang="en" sz="1100">
                <a:solidFill>
                  <a:srgbClr val="FFFFFF"/>
                </a:solidFill>
                <a:latin typeface="Oswald"/>
                <a:ea typeface="Oswald"/>
                <a:cs typeface="Oswald"/>
                <a:sym typeface="Oswald"/>
              </a:rPr>
              <a:t>: </a:t>
            </a:r>
            <a:r>
              <a:rPr i="1" lang="en" sz="1100">
                <a:solidFill>
                  <a:srgbClr val="FFFFFF"/>
                </a:solidFill>
                <a:latin typeface="Oswald"/>
                <a:ea typeface="Oswald"/>
                <a:cs typeface="Oswald"/>
                <a:sym typeface="Oswald"/>
              </a:rPr>
              <a:t>Science and Practice</a:t>
            </a:r>
            <a:r>
              <a:rPr lang="en" sz="1100">
                <a:solidFill>
                  <a:srgbClr val="FFFFFF"/>
                </a:solidFill>
                <a:latin typeface="Oswald"/>
                <a:ea typeface="Oswald"/>
                <a:cs typeface="Oswald"/>
                <a:sym typeface="Oswald"/>
              </a:rPr>
              <a:t>, </a:t>
            </a:r>
            <a:r>
              <a:rPr i="1" lang="en" sz="1100">
                <a:solidFill>
                  <a:srgbClr val="FFFFFF"/>
                </a:solidFill>
                <a:latin typeface="Oswald"/>
                <a:ea typeface="Oswald"/>
                <a:cs typeface="Oswald"/>
                <a:sym typeface="Oswald"/>
              </a:rPr>
              <a:t>27</a:t>
            </a:r>
            <a:r>
              <a:rPr lang="en" sz="1100">
                <a:solidFill>
                  <a:srgbClr val="FFFFFF"/>
                </a:solidFill>
                <a:latin typeface="Oswald"/>
                <a:ea typeface="Oswald"/>
                <a:cs typeface="Oswald"/>
                <a:sym typeface="Oswald"/>
              </a:rPr>
              <a:t>(4). https://doi.org/10.1037/h0101782.supp (Supplemental)</a:t>
            </a:r>
            <a:endParaRPr sz="1100">
              <a:solidFill>
                <a:srgbClr val="FFFFFF"/>
              </a:solidFill>
              <a:latin typeface="Oswald"/>
              <a:ea typeface="Oswald"/>
              <a:cs typeface="Oswald"/>
              <a:sym typeface="Oswald"/>
            </a:endParaRPr>
          </a:p>
          <a:p>
            <a:pPr indent="-285750" lvl="0" marL="228600" rtl="0" algn="l">
              <a:spcBef>
                <a:spcPts val="1200"/>
              </a:spcBef>
              <a:spcAft>
                <a:spcPts val="1200"/>
              </a:spcAft>
              <a:buNone/>
            </a:pPr>
            <a:r>
              <a:rPr lang="en" sz="1100">
                <a:solidFill>
                  <a:srgbClr val="FFFFFF"/>
                </a:solidFill>
                <a:latin typeface="Oswald"/>
                <a:ea typeface="Oswald"/>
                <a:cs typeface="Oswald"/>
                <a:sym typeface="Oswald"/>
              </a:rPr>
              <a:t>Yaribeygi, H., Panahi, Y., Sahraei, H., Johnston, T.P., Sahebkar, A. (2017) The impact of stress on body function: A review. EXCLI Journal, 16, 1057-1072. doi: 10.17179/excli2017-480.</a:t>
            </a:r>
            <a:endParaRPr sz="1100">
              <a:solidFill>
                <a:srgbClr val="FFFFFF"/>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65400" y="158425"/>
            <a:ext cx="8971200" cy="700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000"/>
              <a:t>Literature Review</a:t>
            </a:r>
            <a:endParaRPr sz="3000"/>
          </a:p>
        </p:txBody>
      </p:sp>
      <p:sp>
        <p:nvSpPr>
          <p:cNvPr id="80" name="Google Shape;80;p16"/>
          <p:cNvSpPr txBox="1"/>
          <p:nvPr>
            <p:ph idx="4294967295" type="body"/>
          </p:nvPr>
        </p:nvSpPr>
        <p:spPr>
          <a:xfrm>
            <a:off x="0" y="858925"/>
            <a:ext cx="8971200" cy="4208400"/>
          </a:xfrm>
          <a:prstGeom prst="rect">
            <a:avLst/>
          </a:prstGeom>
        </p:spPr>
        <p:txBody>
          <a:bodyPr anchorCtr="0" anchor="t" bIns="91425" lIns="91425" spcFirstLastPara="1" rIns="91425" wrap="square" tIns="91425">
            <a:normAutofit lnSpcReduction="10000"/>
          </a:bodyPr>
          <a:lstStyle/>
          <a:p>
            <a:pPr indent="-317500" lvl="0" marL="457200" rtl="0" algn="l">
              <a:lnSpc>
                <a:spcPct val="105000"/>
              </a:lnSpc>
              <a:spcBef>
                <a:spcPts val="0"/>
              </a:spcBef>
              <a:spcAft>
                <a:spcPts val="0"/>
              </a:spcAft>
              <a:buClr>
                <a:schemeClr val="lt1"/>
              </a:buClr>
              <a:buSzPts val="1400"/>
              <a:buChar char="❖"/>
            </a:pPr>
            <a:r>
              <a:rPr lang="en" sz="1400">
                <a:solidFill>
                  <a:schemeClr val="lt1"/>
                </a:solidFill>
              </a:rPr>
              <a:t>The Depression, Anxiety, and Stress Scale (DASS) is a 42-item questionnaire that attempts to measure these latent constructs using observed variables. </a:t>
            </a:r>
            <a:endParaRPr sz="1400">
              <a:solidFill>
                <a:schemeClr val="lt1"/>
              </a:solidFill>
            </a:endParaRPr>
          </a:p>
          <a:p>
            <a:pPr indent="0" lvl="0" marL="457200" rtl="0" algn="l">
              <a:lnSpc>
                <a:spcPct val="105000"/>
              </a:lnSpc>
              <a:spcBef>
                <a:spcPts val="1200"/>
              </a:spcBef>
              <a:spcAft>
                <a:spcPts val="0"/>
              </a:spcAft>
              <a:buNone/>
            </a:pPr>
            <a:r>
              <a:t/>
            </a:r>
            <a:endParaRPr sz="1400">
              <a:solidFill>
                <a:schemeClr val="lt1"/>
              </a:solidFill>
            </a:endParaRPr>
          </a:p>
          <a:p>
            <a:pPr indent="-317500" lvl="0" marL="457200" rtl="0" algn="l">
              <a:lnSpc>
                <a:spcPct val="105000"/>
              </a:lnSpc>
              <a:spcBef>
                <a:spcPts val="1200"/>
              </a:spcBef>
              <a:spcAft>
                <a:spcPts val="0"/>
              </a:spcAft>
              <a:buClr>
                <a:schemeClr val="lt1"/>
              </a:buClr>
              <a:buSzPts val="1400"/>
              <a:buChar char="❖"/>
            </a:pPr>
            <a:r>
              <a:rPr lang="en" sz="1400">
                <a:solidFill>
                  <a:schemeClr val="lt1"/>
                </a:solidFill>
              </a:rPr>
              <a:t>Many of the questions are tied to low mood, physiological arousal, and tension/irritability (Parkinity &amp; Mcauley, 2010).</a:t>
            </a:r>
            <a:endParaRPr sz="1400">
              <a:solidFill>
                <a:schemeClr val="lt1"/>
              </a:solidFill>
            </a:endParaRPr>
          </a:p>
          <a:p>
            <a:pPr indent="0" lvl="0" marL="457200" rtl="0" algn="l">
              <a:lnSpc>
                <a:spcPct val="105000"/>
              </a:lnSpc>
              <a:spcBef>
                <a:spcPts val="1200"/>
              </a:spcBef>
              <a:spcAft>
                <a:spcPts val="0"/>
              </a:spcAft>
              <a:buNone/>
            </a:pPr>
            <a:r>
              <a:t/>
            </a:r>
            <a:endParaRPr sz="1400">
              <a:solidFill>
                <a:schemeClr val="lt1"/>
              </a:solidFill>
            </a:endParaRPr>
          </a:p>
          <a:p>
            <a:pPr indent="-317500" lvl="0" marL="457200" rtl="0" algn="l">
              <a:lnSpc>
                <a:spcPct val="105000"/>
              </a:lnSpc>
              <a:spcBef>
                <a:spcPts val="1200"/>
              </a:spcBef>
              <a:spcAft>
                <a:spcPts val="0"/>
              </a:spcAft>
              <a:buClr>
                <a:schemeClr val="lt1"/>
              </a:buClr>
              <a:buSzPts val="1400"/>
              <a:buChar char="❖"/>
            </a:pPr>
            <a:r>
              <a:rPr lang="en" sz="1400">
                <a:solidFill>
                  <a:schemeClr val="lt1"/>
                </a:solidFill>
              </a:rPr>
              <a:t>While many studies exploring this scale have been conducted, most have used traditional statistical methods (e.g., correlationS, OLS Regression, etc.) though new studies using machine learning approaches are beginning to emerge. </a:t>
            </a:r>
            <a:endParaRPr sz="1400">
              <a:solidFill>
                <a:schemeClr val="lt1"/>
              </a:solidFill>
            </a:endParaRPr>
          </a:p>
          <a:p>
            <a:pPr indent="0" lvl="0" marL="457200" rtl="0" algn="l">
              <a:lnSpc>
                <a:spcPct val="105000"/>
              </a:lnSpc>
              <a:spcBef>
                <a:spcPts val="1200"/>
              </a:spcBef>
              <a:spcAft>
                <a:spcPts val="0"/>
              </a:spcAft>
              <a:buNone/>
            </a:pPr>
            <a:r>
              <a:t/>
            </a:r>
            <a:endParaRPr sz="1400">
              <a:solidFill>
                <a:schemeClr val="lt1"/>
              </a:solidFill>
            </a:endParaRPr>
          </a:p>
          <a:p>
            <a:pPr indent="-317500" lvl="0" marL="457200" rtl="0" algn="l">
              <a:lnSpc>
                <a:spcPct val="105000"/>
              </a:lnSpc>
              <a:spcBef>
                <a:spcPts val="1200"/>
              </a:spcBef>
              <a:spcAft>
                <a:spcPts val="0"/>
              </a:spcAft>
              <a:buClr>
                <a:schemeClr val="lt1"/>
              </a:buClr>
              <a:buSzPts val="1400"/>
              <a:buChar char="❖"/>
            </a:pPr>
            <a:r>
              <a:rPr lang="en" sz="1400">
                <a:solidFill>
                  <a:schemeClr val="lt1"/>
                </a:solidFill>
              </a:rPr>
              <a:t>The purpose of this project was to build on this movement and implement machine learning tools and techniques to explore and identify any significant relationships or findings between these three variables and independent demographic variables.</a:t>
            </a:r>
            <a:endParaRPr sz="1400">
              <a:solidFill>
                <a:schemeClr val="lt1"/>
              </a:solidFill>
            </a:endParaRPr>
          </a:p>
          <a:p>
            <a:pPr indent="0" lvl="0" marL="0" rtl="0" algn="l">
              <a:lnSpc>
                <a:spcPct val="105000"/>
              </a:lnSpc>
              <a:spcBef>
                <a:spcPts val="1200"/>
              </a:spcBef>
              <a:spcAft>
                <a:spcPts val="1200"/>
              </a:spcAft>
              <a:buNone/>
            </a:pPr>
            <a:r>
              <a:t/>
            </a:r>
            <a:endParaRPr sz="1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idx="1" type="body"/>
          </p:nvPr>
        </p:nvSpPr>
        <p:spPr>
          <a:xfrm>
            <a:off x="311700" y="1091200"/>
            <a:ext cx="8520600" cy="3873000"/>
          </a:xfrm>
          <a:prstGeom prst="rect">
            <a:avLst/>
          </a:prstGeom>
        </p:spPr>
        <p:txBody>
          <a:bodyPr anchorCtr="0" anchor="t" bIns="91425" lIns="91425" spcFirstLastPara="1" rIns="91425" wrap="square" tIns="91425">
            <a:normAutofit fontScale="32500" lnSpcReduction="20000"/>
          </a:bodyPr>
          <a:lstStyle/>
          <a:p>
            <a:pPr indent="-293233" lvl="0" marL="457200" rtl="0" algn="l">
              <a:spcBef>
                <a:spcPts val="0"/>
              </a:spcBef>
              <a:spcAft>
                <a:spcPts val="0"/>
              </a:spcAft>
              <a:buSzPct val="100000"/>
              <a:buChar char="●"/>
            </a:pPr>
            <a:r>
              <a:rPr lang="en" sz="3131"/>
              <a:t>For this research project we looked at data collected for the Depression Anxiety and Stress Scales (DASS) </a:t>
            </a:r>
            <a:br>
              <a:rPr lang="en" sz="3131"/>
            </a:br>
            <a:endParaRPr sz="3131"/>
          </a:p>
          <a:p>
            <a:pPr indent="-293233" lvl="0" marL="457200" rtl="0" algn="l">
              <a:spcBef>
                <a:spcPts val="0"/>
              </a:spcBef>
              <a:spcAft>
                <a:spcPts val="0"/>
              </a:spcAft>
              <a:buSzPct val="100000"/>
              <a:buChar char="●"/>
            </a:pPr>
            <a:r>
              <a:rPr lang="en" sz="3131"/>
              <a:t>Obtained from Open-Source Psychometrics Project: </a:t>
            </a:r>
            <a:r>
              <a:rPr lang="en" sz="3131" u="sng">
                <a:solidFill>
                  <a:schemeClr val="hlink"/>
                </a:solidFill>
                <a:hlinkClick r:id="rId3"/>
              </a:rPr>
              <a:t>http://openpsychometrics.org/_rawdata/</a:t>
            </a:r>
            <a:br>
              <a:rPr lang="en" sz="3131"/>
            </a:br>
            <a:endParaRPr sz="3131"/>
          </a:p>
          <a:p>
            <a:pPr indent="-293233" lvl="0" marL="457200" rtl="0" algn="l">
              <a:spcBef>
                <a:spcPts val="0"/>
              </a:spcBef>
              <a:spcAft>
                <a:spcPts val="0"/>
              </a:spcAft>
              <a:buSzPct val="100000"/>
              <a:buChar char="●"/>
            </a:pPr>
            <a:r>
              <a:rPr lang="en" sz="3131"/>
              <a:t>Per the code book, data was collected between 2017-2019 </a:t>
            </a:r>
            <a:br>
              <a:rPr lang="en" sz="3131"/>
            </a:br>
            <a:endParaRPr sz="3131"/>
          </a:p>
          <a:p>
            <a:pPr indent="-293233" lvl="0" marL="457200" rtl="0" algn="l">
              <a:spcBef>
                <a:spcPts val="0"/>
              </a:spcBef>
              <a:spcAft>
                <a:spcPts val="0"/>
              </a:spcAft>
              <a:buSzPct val="100000"/>
              <a:buChar char="●"/>
            </a:pPr>
            <a:r>
              <a:rPr lang="en" sz="3131"/>
              <a:t>Consisted of 39,775 records. </a:t>
            </a:r>
            <a:br>
              <a:rPr lang="en" sz="3131"/>
            </a:br>
            <a:endParaRPr sz="3131"/>
          </a:p>
          <a:p>
            <a:pPr indent="-293233" lvl="0" marL="457200" rtl="0" algn="l">
              <a:spcBef>
                <a:spcPts val="0"/>
              </a:spcBef>
              <a:spcAft>
                <a:spcPts val="0"/>
              </a:spcAft>
              <a:buSzPct val="100000"/>
              <a:buChar char="●"/>
            </a:pPr>
            <a:r>
              <a:rPr lang="en" sz="3131"/>
              <a:t>DASS consists of 42 questions on a 4-point likert Scale </a:t>
            </a:r>
            <a:endParaRPr sz="3131"/>
          </a:p>
          <a:p>
            <a:pPr indent="-293233" lvl="1" marL="914400" rtl="0" algn="l">
              <a:spcBef>
                <a:spcPts val="0"/>
              </a:spcBef>
              <a:spcAft>
                <a:spcPts val="0"/>
              </a:spcAft>
              <a:buSzPct val="100000"/>
              <a:buChar char="○"/>
            </a:pPr>
            <a:r>
              <a:rPr lang="en" sz="3131"/>
              <a:t>1 = Did not apply to me at all</a:t>
            </a:r>
            <a:endParaRPr sz="3131"/>
          </a:p>
          <a:p>
            <a:pPr indent="-293233" lvl="1" marL="914400" rtl="0" algn="l">
              <a:spcBef>
                <a:spcPts val="0"/>
              </a:spcBef>
              <a:spcAft>
                <a:spcPts val="0"/>
              </a:spcAft>
              <a:buSzPct val="100000"/>
              <a:buChar char="○"/>
            </a:pPr>
            <a:r>
              <a:rPr lang="en" sz="3131"/>
              <a:t>2 = Applied to me to some degree, or some of the time</a:t>
            </a:r>
            <a:endParaRPr sz="3131"/>
          </a:p>
          <a:p>
            <a:pPr indent="-293233" lvl="1" marL="914400" rtl="0" algn="l">
              <a:spcBef>
                <a:spcPts val="0"/>
              </a:spcBef>
              <a:spcAft>
                <a:spcPts val="0"/>
              </a:spcAft>
              <a:buSzPct val="100000"/>
              <a:buChar char="○"/>
            </a:pPr>
            <a:r>
              <a:rPr lang="en" sz="3131"/>
              <a:t>3 = </a:t>
            </a:r>
            <a:r>
              <a:rPr lang="en" sz="3131"/>
              <a:t>Applied to me to a considerable degree, or a good part of the time</a:t>
            </a:r>
            <a:endParaRPr sz="3131"/>
          </a:p>
          <a:p>
            <a:pPr indent="-293233" lvl="1" marL="914400" rtl="0" algn="l">
              <a:spcBef>
                <a:spcPts val="0"/>
              </a:spcBef>
              <a:spcAft>
                <a:spcPts val="0"/>
              </a:spcAft>
              <a:buSzPct val="100000"/>
              <a:buChar char="○"/>
            </a:pPr>
            <a:r>
              <a:rPr lang="en" sz="3131"/>
              <a:t>4 = Applied to me very much, or most of the time.</a:t>
            </a:r>
            <a:br>
              <a:rPr lang="en" sz="3131"/>
            </a:br>
            <a:endParaRPr sz="3131"/>
          </a:p>
          <a:p>
            <a:pPr indent="-293233" lvl="0" marL="457200" rtl="0" algn="l">
              <a:spcBef>
                <a:spcPts val="0"/>
              </a:spcBef>
              <a:spcAft>
                <a:spcPts val="0"/>
              </a:spcAft>
              <a:buSzPct val="100000"/>
              <a:buChar char="●"/>
            </a:pPr>
            <a:r>
              <a:rPr lang="en" sz="3131"/>
              <a:t>Subscales</a:t>
            </a:r>
            <a:endParaRPr sz="3131"/>
          </a:p>
          <a:p>
            <a:pPr indent="-293233" lvl="1" marL="914400" rtl="0" algn="l">
              <a:spcBef>
                <a:spcPts val="0"/>
              </a:spcBef>
              <a:spcAft>
                <a:spcPts val="0"/>
              </a:spcAft>
              <a:buSzPct val="100000"/>
              <a:buChar char="○"/>
            </a:pPr>
            <a:r>
              <a:rPr lang="en" sz="3131"/>
              <a:t>Depression: 14 questions (Q3, 5, 10, 13, 16, 17, 21, 24, 26, 31, 34, 37, 38, 42), </a:t>
            </a:r>
            <a:endParaRPr sz="3131"/>
          </a:p>
          <a:p>
            <a:pPr indent="-293233" lvl="2" marL="1371600" rtl="0" algn="l">
              <a:spcBef>
                <a:spcPts val="0"/>
              </a:spcBef>
              <a:spcAft>
                <a:spcPts val="0"/>
              </a:spcAft>
              <a:buSzPct val="100000"/>
              <a:buChar char="■"/>
            </a:pPr>
            <a:r>
              <a:rPr lang="en" sz="3131"/>
              <a:t>E.g., I couldn't seem to experience any positive feeling at all.</a:t>
            </a:r>
            <a:endParaRPr sz="3131"/>
          </a:p>
          <a:p>
            <a:pPr indent="-293233" lvl="1" marL="914400" rtl="0" algn="l">
              <a:spcBef>
                <a:spcPts val="0"/>
              </a:spcBef>
              <a:spcAft>
                <a:spcPts val="0"/>
              </a:spcAft>
              <a:buSzPct val="100000"/>
              <a:buChar char="○"/>
            </a:pPr>
            <a:r>
              <a:rPr lang="en" sz="3131"/>
              <a:t>Anxiety: 14 questions (Q2 4 7 9 15 19 20 23 25 28 30 36 40 41).</a:t>
            </a:r>
            <a:endParaRPr sz="3131"/>
          </a:p>
          <a:p>
            <a:pPr indent="-293233" lvl="2" marL="1371600" rtl="0" algn="l">
              <a:spcBef>
                <a:spcPts val="0"/>
              </a:spcBef>
              <a:spcAft>
                <a:spcPts val="0"/>
              </a:spcAft>
              <a:buSzPct val="100000"/>
              <a:buChar char="■"/>
            </a:pPr>
            <a:r>
              <a:rPr lang="en" sz="3131"/>
              <a:t>E.g., I found myself in situations that made me so anxious I was most relieved when they ended.</a:t>
            </a:r>
            <a:endParaRPr sz="3131"/>
          </a:p>
          <a:p>
            <a:pPr indent="-293233" lvl="1" marL="914400" rtl="0" algn="l">
              <a:spcBef>
                <a:spcPts val="0"/>
              </a:spcBef>
              <a:spcAft>
                <a:spcPts val="0"/>
              </a:spcAft>
              <a:buSzPct val="100000"/>
              <a:buChar char="○"/>
            </a:pPr>
            <a:r>
              <a:rPr lang="en" sz="3131"/>
              <a:t>Stress: 14 questions (Q1, 6, 8, 11, 12, 14, 18, 22, 27, 29, 32, 33, 35, 39).</a:t>
            </a:r>
            <a:endParaRPr sz="3131"/>
          </a:p>
          <a:p>
            <a:pPr indent="-293233" lvl="2" marL="1371600" rtl="0" algn="l">
              <a:spcBef>
                <a:spcPts val="0"/>
              </a:spcBef>
              <a:spcAft>
                <a:spcPts val="0"/>
              </a:spcAft>
              <a:buSzPct val="100000"/>
              <a:buChar char="■"/>
            </a:pPr>
            <a:r>
              <a:rPr lang="en" sz="3131"/>
              <a:t>E.g., I found myself getting upset by quite trivial things.</a:t>
            </a:r>
            <a:endParaRPr sz="3131"/>
          </a:p>
          <a:p>
            <a:pPr indent="-293233" lvl="1" marL="914400" rtl="0" algn="l">
              <a:spcBef>
                <a:spcPts val="0"/>
              </a:spcBef>
              <a:spcAft>
                <a:spcPts val="0"/>
              </a:spcAft>
              <a:buSzPct val="100000"/>
              <a:buChar char="○"/>
            </a:pPr>
            <a:r>
              <a:rPr lang="en" sz="3131"/>
              <a:t>Assignments were based on previous literature.  </a:t>
            </a:r>
            <a:endParaRPr sz="3131"/>
          </a:p>
          <a:p>
            <a:pPr indent="0" lvl="0" marL="0" rtl="0" algn="l">
              <a:spcBef>
                <a:spcPts val="1200"/>
              </a:spcBef>
              <a:spcAft>
                <a:spcPts val="1200"/>
              </a:spcAft>
              <a:buNone/>
            </a:pPr>
            <a:r>
              <a:t/>
            </a:r>
            <a:endParaRPr>
              <a:solidFill>
                <a:srgbClr val="EA9999"/>
              </a:solidFill>
            </a:endParaRPr>
          </a:p>
        </p:txBody>
      </p:sp>
      <p:sp>
        <p:nvSpPr>
          <p:cNvPr id="86" name="Google Shape;86;p17"/>
          <p:cNvSpPr txBox="1"/>
          <p:nvPr>
            <p:ph type="title"/>
          </p:nvPr>
        </p:nvSpPr>
        <p:spPr>
          <a:xfrm>
            <a:off x="311700" y="276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1328451" y="1162500"/>
            <a:ext cx="1351500" cy="495900"/>
          </a:xfrm>
          <a:prstGeom prst="rect">
            <a:avLst/>
          </a:prstGeom>
          <a:noFill/>
          <a:ln>
            <a:noFill/>
          </a:ln>
        </p:spPr>
        <p:txBody>
          <a:bodyPr anchorCtr="1" anchor="t" bIns="91400" lIns="91400" spcFirstLastPara="1" rIns="91400" wrap="square" tIns="91400">
            <a:noAutofit/>
          </a:bodyPr>
          <a:lstStyle/>
          <a:p>
            <a:pPr indent="0" lvl="0" marL="0" rtl="0" algn="ctr">
              <a:lnSpc>
                <a:spcPct val="100000"/>
              </a:lnSpc>
              <a:spcBef>
                <a:spcPts val="0"/>
              </a:spcBef>
              <a:spcAft>
                <a:spcPts val="0"/>
              </a:spcAft>
              <a:buClr>
                <a:srgbClr val="000000"/>
              </a:buClr>
              <a:buSzPts val="2160"/>
              <a:buFont typeface="Lora"/>
              <a:buNone/>
            </a:pPr>
            <a:r>
              <a:rPr lang="en" sz="2200">
                <a:solidFill>
                  <a:schemeClr val="accent5"/>
                </a:solidFill>
              </a:rPr>
              <a:t>Depression</a:t>
            </a:r>
            <a:endParaRPr sz="2200">
              <a:solidFill>
                <a:schemeClr val="accent5"/>
              </a:solidFill>
            </a:endParaRPr>
          </a:p>
        </p:txBody>
      </p:sp>
      <p:sp>
        <p:nvSpPr>
          <p:cNvPr id="92" name="Google Shape;92;p18"/>
          <p:cNvSpPr txBox="1"/>
          <p:nvPr>
            <p:ph idx="4294967295" type="title"/>
          </p:nvPr>
        </p:nvSpPr>
        <p:spPr>
          <a:xfrm>
            <a:off x="66925" y="105475"/>
            <a:ext cx="4393500" cy="692700"/>
          </a:xfrm>
          <a:prstGeom prst="rect">
            <a:avLst/>
          </a:prstGeom>
          <a:noFill/>
          <a:ln>
            <a:noFill/>
          </a:ln>
        </p:spPr>
        <p:txBody>
          <a:bodyPr anchorCtr="0" anchor="ctr" bIns="91400" lIns="91400" spcFirstLastPara="1" rIns="91400" wrap="square" tIns="91400">
            <a:normAutofit/>
          </a:bodyPr>
          <a:lstStyle/>
          <a:p>
            <a:pPr indent="0" lvl="0" marL="0" rtl="0" algn="ctr">
              <a:spcBef>
                <a:spcPts val="0"/>
              </a:spcBef>
              <a:spcAft>
                <a:spcPts val="0"/>
              </a:spcAft>
              <a:buNone/>
            </a:pPr>
            <a:r>
              <a:rPr lang="en"/>
              <a:t>Overview of DASS Dimensions</a:t>
            </a:r>
            <a:endParaRPr/>
          </a:p>
        </p:txBody>
      </p:sp>
      <p:sp>
        <p:nvSpPr>
          <p:cNvPr id="93" name="Google Shape;93;p18"/>
          <p:cNvSpPr/>
          <p:nvPr/>
        </p:nvSpPr>
        <p:spPr>
          <a:xfrm>
            <a:off x="1813829" y="1699044"/>
            <a:ext cx="381000" cy="28500"/>
          </a:xfrm>
          <a:prstGeom prst="rect">
            <a:avLst/>
          </a:prstGeom>
          <a:solidFill>
            <a:srgbClr val="00000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94" name="Google Shape;94;p18"/>
          <p:cNvSpPr/>
          <p:nvPr/>
        </p:nvSpPr>
        <p:spPr>
          <a:xfrm>
            <a:off x="4138118" y="1664469"/>
            <a:ext cx="381000" cy="28500"/>
          </a:xfrm>
          <a:prstGeom prst="rect">
            <a:avLst/>
          </a:prstGeom>
          <a:solidFill>
            <a:srgbClr val="00000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95" name="Google Shape;95;p18"/>
          <p:cNvSpPr/>
          <p:nvPr/>
        </p:nvSpPr>
        <p:spPr>
          <a:xfrm>
            <a:off x="6487235" y="1664469"/>
            <a:ext cx="381000" cy="28500"/>
          </a:xfrm>
          <a:prstGeom prst="rect">
            <a:avLst/>
          </a:prstGeom>
          <a:solidFill>
            <a:srgbClr val="00000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96" name="Google Shape;96;p18"/>
          <p:cNvSpPr/>
          <p:nvPr/>
        </p:nvSpPr>
        <p:spPr>
          <a:xfrm>
            <a:off x="1203350" y="3718925"/>
            <a:ext cx="6318900" cy="28500"/>
          </a:xfrm>
          <a:prstGeom prst="rect">
            <a:avLst/>
          </a:prstGeom>
          <a:solidFill>
            <a:srgbClr val="00000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97" name="Google Shape;97;p18"/>
          <p:cNvSpPr/>
          <p:nvPr/>
        </p:nvSpPr>
        <p:spPr>
          <a:xfrm>
            <a:off x="1968355" y="3656082"/>
            <a:ext cx="154200" cy="154200"/>
          </a:xfrm>
          <a:custGeom>
            <a:rect b="b" l="l" r="r" t="t"/>
            <a:pathLst>
              <a:path extrusionOk="0" h="120000" w="12000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solidFill>
            <a:srgbClr val="00000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98" name="Google Shape;98;p18"/>
          <p:cNvSpPr/>
          <p:nvPr/>
        </p:nvSpPr>
        <p:spPr>
          <a:xfrm>
            <a:off x="4251527" y="3656082"/>
            <a:ext cx="154200" cy="154200"/>
          </a:xfrm>
          <a:custGeom>
            <a:rect b="b" l="l" r="r" t="t"/>
            <a:pathLst>
              <a:path extrusionOk="0" h="120000" w="12000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solidFill>
            <a:srgbClr val="00000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99" name="Google Shape;99;p18"/>
          <p:cNvSpPr/>
          <p:nvPr/>
        </p:nvSpPr>
        <p:spPr>
          <a:xfrm>
            <a:off x="6590724" y="3656070"/>
            <a:ext cx="154200" cy="154200"/>
          </a:xfrm>
          <a:custGeom>
            <a:rect b="b" l="l" r="r" t="t"/>
            <a:pathLst>
              <a:path extrusionOk="0" h="120000" w="120000">
                <a:moveTo>
                  <a:pt x="0" y="60000"/>
                </a:moveTo>
                <a:lnTo>
                  <a:pt x="0" y="60000"/>
                </a:lnTo>
                <a:cubicBezTo>
                  <a:pt x="0" y="26863"/>
                  <a:pt x="26863" y="0"/>
                  <a:pt x="60000" y="0"/>
                </a:cubicBezTo>
                <a:cubicBezTo>
                  <a:pt x="93137" y="0"/>
                  <a:pt x="120000" y="26863"/>
                  <a:pt x="120000" y="60000"/>
                </a:cubicBezTo>
                <a:cubicBezTo>
                  <a:pt x="120000" y="93137"/>
                  <a:pt x="93137" y="120000"/>
                  <a:pt x="60000" y="120000"/>
                </a:cubicBezTo>
                <a:cubicBezTo>
                  <a:pt x="26863" y="120000"/>
                  <a:pt x="0" y="93137"/>
                  <a:pt x="0" y="60000"/>
                </a:cubicBezTo>
                <a:close/>
              </a:path>
            </a:pathLst>
          </a:custGeom>
          <a:solidFill>
            <a:srgbClr val="00000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100" name="Google Shape;100;p18"/>
          <p:cNvSpPr/>
          <p:nvPr/>
        </p:nvSpPr>
        <p:spPr>
          <a:xfrm rot="1810904">
            <a:off x="7656841" y="-122842"/>
            <a:ext cx="2103455" cy="1813354"/>
          </a:xfrm>
          <a:custGeom>
            <a:rect b="b" l="l" r="r" t="t"/>
            <a:pathLst>
              <a:path extrusionOk="0" h="120000" w="120000">
                <a:moveTo>
                  <a:pt x="0" y="120000"/>
                </a:moveTo>
                <a:lnTo>
                  <a:pt x="60000" y="0"/>
                </a:lnTo>
                <a:lnTo>
                  <a:pt x="120000" y="120000"/>
                </a:lnTo>
                <a:close/>
              </a:path>
            </a:pathLst>
          </a:custGeom>
          <a:solidFill>
            <a:srgbClr val="E69138"/>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Arial"/>
              <a:ea typeface="Arial"/>
              <a:cs typeface="Arial"/>
              <a:sym typeface="Arial"/>
            </a:endParaRPr>
          </a:p>
        </p:txBody>
      </p:sp>
      <p:sp>
        <p:nvSpPr>
          <p:cNvPr id="101" name="Google Shape;101;p18"/>
          <p:cNvSpPr/>
          <p:nvPr/>
        </p:nvSpPr>
        <p:spPr>
          <a:xfrm rot="5400000">
            <a:off x="-131208" y="3707140"/>
            <a:ext cx="1567800" cy="1351500"/>
          </a:xfrm>
          <a:custGeom>
            <a:rect b="b" l="l" r="r" t="t"/>
            <a:pathLst>
              <a:path extrusionOk="0" h="120000" w="120000">
                <a:moveTo>
                  <a:pt x="0" y="120000"/>
                </a:moveTo>
                <a:lnTo>
                  <a:pt x="60000" y="0"/>
                </a:lnTo>
                <a:lnTo>
                  <a:pt x="120000" y="120000"/>
                </a:lnTo>
                <a:close/>
              </a:path>
            </a:pathLst>
          </a:custGeom>
          <a:solidFill>
            <a:srgbClr val="E69138"/>
          </a:solidFill>
          <a:ln>
            <a:noFill/>
          </a:ln>
        </p:spPr>
        <p:txBody>
          <a:bodyPr anchorCtr="1"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Arial"/>
              <a:ea typeface="Arial"/>
              <a:cs typeface="Arial"/>
              <a:sym typeface="Arial"/>
            </a:endParaRPr>
          </a:p>
        </p:txBody>
      </p:sp>
      <p:sp>
        <p:nvSpPr>
          <p:cNvPr id="102" name="Google Shape;102;p18"/>
          <p:cNvSpPr txBox="1"/>
          <p:nvPr>
            <p:ph type="title"/>
          </p:nvPr>
        </p:nvSpPr>
        <p:spPr>
          <a:xfrm>
            <a:off x="3652926" y="1127925"/>
            <a:ext cx="1351500" cy="495900"/>
          </a:xfrm>
          <a:prstGeom prst="rect">
            <a:avLst/>
          </a:prstGeom>
          <a:noFill/>
          <a:ln>
            <a:noFill/>
          </a:ln>
        </p:spPr>
        <p:txBody>
          <a:bodyPr anchorCtr="1" anchor="t" bIns="91400" lIns="91400" spcFirstLastPara="1" rIns="91400" wrap="square" tIns="91400">
            <a:noAutofit/>
          </a:bodyPr>
          <a:lstStyle/>
          <a:p>
            <a:pPr indent="0" lvl="0" marL="0" rtl="0" algn="ctr">
              <a:lnSpc>
                <a:spcPct val="100000"/>
              </a:lnSpc>
              <a:spcBef>
                <a:spcPts val="0"/>
              </a:spcBef>
              <a:spcAft>
                <a:spcPts val="0"/>
              </a:spcAft>
              <a:buClr>
                <a:srgbClr val="000000"/>
              </a:buClr>
              <a:buSzPts val="2160"/>
              <a:buFont typeface="Lora"/>
              <a:buNone/>
            </a:pPr>
            <a:r>
              <a:rPr lang="en" sz="2200">
                <a:solidFill>
                  <a:schemeClr val="accent5"/>
                </a:solidFill>
              </a:rPr>
              <a:t>Anxiety</a:t>
            </a:r>
            <a:endParaRPr sz="2200">
              <a:solidFill>
                <a:schemeClr val="accent5"/>
              </a:solidFill>
            </a:endParaRPr>
          </a:p>
        </p:txBody>
      </p:sp>
      <p:sp>
        <p:nvSpPr>
          <p:cNvPr id="103" name="Google Shape;103;p18"/>
          <p:cNvSpPr txBox="1"/>
          <p:nvPr>
            <p:ph type="title"/>
          </p:nvPr>
        </p:nvSpPr>
        <p:spPr>
          <a:xfrm>
            <a:off x="5992076" y="1127925"/>
            <a:ext cx="1351500" cy="495900"/>
          </a:xfrm>
          <a:prstGeom prst="rect">
            <a:avLst/>
          </a:prstGeom>
          <a:noFill/>
          <a:ln>
            <a:noFill/>
          </a:ln>
        </p:spPr>
        <p:txBody>
          <a:bodyPr anchorCtr="1" anchor="t" bIns="91400" lIns="91400" spcFirstLastPara="1" rIns="91400" wrap="square" tIns="91400">
            <a:noAutofit/>
          </a:bodyPr>
          <a:lstStyle/>
          <a:p>
            <a:pPr indent="0" lvl="0" marL="0" rtl="0" algn="ctr">
              <a:lnSpc>
                <a:spcPct val="100000"/>
              </a:lnSpc>
              <a:spcBef>
                <a:spcPts val="0"/>
              </a:spcBef>
              <a:spcAft>
                <a:spcPts val="0"/>
              </a:spcAft>
              <a:buClr>
                <a:srgbClr val="000000"/>
              </a:buClr>
              <a:buSzPts val="2160"/>
              <a:buFont typeface="Lora"/>
              <a:buNone/>
            </a:pPr>
            <a:r>
              <a:rPr lang="en" sz="2200">
                <a:solidFill>
                  <a:schemeClr val="accent5"/>
                </a:solidFill>
              </a:rPr>
              <a:t>Stress</a:t>
            </a:r>
            <a:endParaRPr sz="2200">
              <a:solidFill>
                <a:schemeClr val="accent5"/>
              </a:solidFill>
            </a:endParaRPr>
          </a:p>
        </p:txBody>
      </p:sp>
      <p:sp>
        <p:nvSpPr>
          <p:cNvPr id="104" name="Google Shape;104;p18"/>
          <p:cNvSpPr txBox="1"/>
          <p:nvPr/>
        </p:nvSpPr>
        <p:spPr>
          <a:xfrm>
            <a:off x="647425" y="1872250"/>
            <a:ext cx="2796300" cy="1305300"/>
          </a:xfrm>
          <a:prstGeom prst="rect">
            <a:avLst/>
          </a:prstGeom>
          <a:noFill/>
          <a:ln>
            <a:noFill/>
          </a:ln>
        </p:spPr>
        <p:txBody>
          <a:bodyPr anchorCtr="0" anchor="t" bIns="91425" lIns="91425" spcFirstLastPara="1" rIns="91425" wrap="square" tIns="91425">
            <a:spAutoFit/>
          </a:bodyPr>
          <a:lstStyle/>
          <a:p>
            <a:pPr indent="-311150" lvl="0" marL="457200" marR="381000" rtl="0" algn="l">
              <a:lnSpc>
                <a:spcPct val="115000"/>
              </a:lnSpc>
              <a:spcBef>
                <a:spcPts val="1200"/>
              </a:spcBef>
              <a:spcAft>
                <a:spcPts val="0"/>
              </a:spcAft>
              <a:buClr>
                <a:srgbClr val="FFF2CC"/>
              </a:buClr>
              <a:buSzPts val="1300"/>
              <a:buFont typeface="Average"/>
              <a:buChar char="-"/>
            </a:pPr>
            <a:r>
              <a:rPr lang="en" sz="1300">
                <a:solidFill>
                  <a:srgbClr val="FFF2CC"/>
                </a:solidFill>
                <a:latin typeface="Average"/>
                <a:ea typeface="Average"/>
                <a:cs typeface="Average"/>
                <a:sym typeface="Average"/>
              </a:rPr>
              <a:t>S</a:t>
            </a:r>
            <a:r>
              <a:rPr lang="en" sz="1300">
                <a:solidFill>
                  <a:srgbClr val="FFF2CC"/>
                </a:solidFill>
                <a:latin typeface="Average"/>
                <a:ea typeface="Average"/>
                <a:cs typeface="Average"/>
                <a:sym typeface="Average"/>
              </a:rPr>
              <a:t>elf-disparaging</a:t>
            </a:r>
            <a:endParaRPr sz="1300">
              <a:solidFill>
                <a:srgbClr val="FFF2CC"/>
              </a:solidFill>
              <a:latin typeface="Average"/>
              <a:ea typeface="Average"/>
              <a:cs typeface="Average"/>
              <a:sym typeface="Average"/>
            </a:endParaRPr>
          </a:p>
          <a:p>
            <a:pPr indent="-311150" lvl="0" marL="457200" marR="381000" rtl="0" algn="l">
              <a:lnSpc>
                <a:spcPct val="115000"/>
              </a:lnSpc>
              <a:spcBef>
                <a:spcPts val="0"/>
              </a:spcBef>
              <a:spcAft>
                <a:spcPts val="0"/>
              </a:spcAft>
              <a:buClr>
                <a:srgbClr val="FFF2CC"/>
              </a:buClr>
              <a:buSzPts val="1300"/>
              <a:buFont typeface="Average"/>
              <a:buChar char="-"/>
            </a:pPr>
            <a:r>
              <a:rPr lang="en" sz="1300">
                <a:solidFill>
                  <a:srgbClr val="FFF2CC"/>
                </a:solidFill>
                <a:latin typeface="Average"/>
                <a:ea typeface="Average"/>
                <a:cs typeface="Average"/>
                <a:sym typeface="Average"/>
              </a:rPr>
              <a:t>convinced that life has no meaning or value</a:t>
            </a:r>
            <a:endParaRPr sz="1300">
              <a:solidFill>
                <a:srgbClr val="FFF2CC"/>
              </a:solidFill>
              <a:latin typeface="Average"/>
              <a:ea typeface="Average"/>
              <a:cs typeface="Average"/>
              <a:sym typeface="Average"/>
            </a:endParaRPr>
          </a:p>
          <a:p>
            <a:pPr indent="-311150" lvl="0" marL="457200" marR="381000" rtl="0" algn="l">
              <a:lnSpc>
                <a:spcPct val="115000"/>
              </a:lnSpc>
              <a:spcBef>
                <a:spcPts val="0"/>
              </a:spcBef>
              <a:spcAft>
                <a:spcPts val="0"/>
              </a:spcAft>
              <a:buClr>
                <a:srgbClr val="FFF2CC"/>
              </a:buClr>
              <a:buSzPts val="1300"/>
              <a:buFont typeface="Average"/>
              <a:buChar char="-"/>
            </a:pPr>
            <a:r>
              <a:rPr lang="en" sz="1300">
                <a:solidFill>
                  <a:srgbClr val="FFF2CC"/>
                </a:solidFill>
                <a:latin typeface="Average"/>
                <a:ea typeface="Average"/>
                <a:cs typeface="Average"/>
                <a:sym typeface="Average"/>
              </a:rPr>
              <a:t>unable to experience enjoyment or satisfaction</a:t>
            </a:r>
            <a:endParaRPr sz="1700">
              <a:solidFill>
                <a:srgbClr val="FFF2CC"/>
              </a:solidFill>
              <a:latin typeface="Average"/>
              <a:ea typeface="Average"/>
              <a:cs typeface="Average"/>
              <a:sym typeface="Average"/>
            </a:endParaRPr>
          </a:p>
        </p:txBody>
      </p:sp>
      <p:sp>
        <p:nvSpPr>
          <p:cNvPr id="105" name="Google Shape;105;p18"/>
          <p:cNvSpPr txBox="1"/>
          <p:nvPr/>
        </p:nvSpPr>
        <p:spPr>
          <a:xfrm>
            <a:off x="3131800" y="1872250"/>
            <a:ext cx="2621400" cy="15354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rgbClr val="FFF2CC"/>
              </a:buClr>
              <a:buSzPts val="1300"/>
              <a:buFont typeface="Average"/>
              <a:buChar char="-"/>
            </a:pPr>
            <a:r>
              <a:rPr lang="en" sz="1300">
                <a:solidFill>
                  <a:srgbClr val="FFF2CC"/>
                </a:solidFill>
                <a:latin typeface="Average"/>
                <a:ea typeface="Average"/>
                <a:cs typeface="Average"/>
                <a:sym typeface="Average"/>
              </a:rPr>
              <a:t>apprehensive, panicky</a:t>
            </a:r>
            <a:endParaRPr sz="1300">
              <a:solidFill>
                <a:srgbClr val="FFF2CC"/>
              </a:solidFill>
              <a:latin typeface="Average"/>
              <a:ea typeface="Average"/>
              <a:cs typeface="Average"/>
              <a:sym typeface="Average"/>
            </a:endParaRPr>
          </a:p>
          <a:p>
            <a:pPr indent="-311150" lvl="0" marL="457200" rtl="0" algn="l">
              <a:lnSpc>
                <a:spcPct val="115000"/>
              </a:lnSpc>
              <a:spcBef>
                <a:spcPts val="0"/>
              </a:spcBef>
              <a:spcAft>
                <a:spcPts val="0"/>
              </a:spcAft>
              <a:buClr>
                <a:srgbClr val="FFF2CC"/>
              </a:buClr>
              <a:buSzPts val="1300"/>
              <a:buFont typeface="Average"/>
              <a:buChar char="-"/>
            </a:pPr>
            <a:r>
              <a:rPr lang="en" sz="1300">
                <a:solidFill>
                  <a:srgbClr val="FFF2CC"/>
                </a:solidFill>
                <a:latin typeface="Average"/>
                <a:ea typeface="Average"/>
                <a:cs typeface="Average"/>
                <a:sym typeface="Average"/>
              </a:rPr>
              <a:t>trembly, shaky</a:t>
            </a:r>
            <a:endParaRPr sz="1300">
              <a:solidFill>
                <a:srgbClr val="FFF2CC"/>
              </a:solidFill>
              <a:latin typeface="Average"/>
              <a:ea typeface="Average"/>
              <a:cs typeface="Average"/>
              <a:sym typeface="Average"/>
            </a:endParaRPr>
          </a:p>
          <a:p>
            <a:pPr indent="-311150" lvl="0" marL="457200" rtl="0" algn="l">
              <a:lnSpc>
                <a:spcPct val="115000"/>
              </a:lnSpc>
              <a:spcBef>
                <a:spcPts val="0"/>
              </a:spcBef>
              <a:spcAft>
                <a:spcPts val="0"/>
              </a:spcAft>
              <a:buClr>
                <a:srgbClr val="FFF2CC"/>
              </a:buClr>
              <a:buSzPts val="1300"/>
              <a:buFont typeface="Average"/>
              <a:buChar char="-"/>
            </a:pPr>
            <a:r>
              <a:rPr lang="en" sz="1300">
                <a:solidFill>
                  <a:srgbClr val="FFF2CC"/>
                </a:solidFill>
                <a:latin typeface="Average"/>
                <a:ea typeface="Average"/>
                <a:cs typeface="Average"/>
                <a:sym typeface="Average"/>
              </a:rPr>
              <a:t>aware of dryness of the mouth, sweaty palms</a:t>
            </a:r>
            <a:endParaRPr sz="1300">
              <a:solidFill>
                <a:srgbClr val="FFF2CC"/>
              </a:solidFill>
              <a:latin typeface="Average"/>
              <a:ea typeface="Average"/>
              <a:cs typeface="Average"/>
              <a:sym typeface="Average"/>
            </a:endParaRPr>
          </a:p>
          <a:p>
            <a:pPr indent="-311150" lvl="0" marL="457200" rtl="0" algn="l">
              <a:lnSpc>
                <a:spcPct val="115000"/>
              </a:lnSpc>
              <a:spcBef>
                <a:spcPts val="0"/>
              </a:spcBef>
              <a:spcAft>
                <a:spcPts val="0"/>
              </a:spcAft>
              <a:buClr>
                <a:srgbClr val="FFF2CC"/>
              </a:buClr>
              <a:buSzPts val="1300"/>
              <a:buFont typeface="Average"/>
              <a:buChar char="-"/>
            </a:pPr>
            <a:r>
              <a:rPr lang="en" sz="1300">
                <a:solidFill>
                  <a:srgbClr val="FFF2CC"/>
                </a:solidFill>
                <a:latin typeface="Average"/>
                <a:ea typeface="Average"/>
                <a:cs typeface="Average"/>
                <a:sym typeface="Average"/>
              </a:rPr>
              <a:t>worried about performance and possible loss of control</a:t>
            </a:r>
            <a:endParaRPr sz="1300">
              <a:solidFill>
                <a:srgbClr val="FFF2CC"/>
              </a:solidFill>
              <a:latin typeface="Average"/>
              <a:ea typeface="Average"/>
              <a:cs typeface="Average"/>
              <a:sym typeface="Average"/>
            </a:endParaRPr>
          </a:p>
        </p:txBody>
      </p:sp>
      <p:sp>
        <p:nvSpPr>
          <p:cNvPr id="106" name="Google Shape;106;p18"/>
          <p:cNvSpPr txBox="1"/>
          <p:nvPr/>
        </p:nvSpPr>
        <p:spPr>
          <a:xfrm>
            <a:off x="5710900" y="1872250"/>
            <a:ext cx="2547900" cy="15354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rgbClr val="FFF2CC"/>
              </a:buClr>
              <a:buSzPts val="1300"/>
              <a:buFont typeface="Average"/>
              <a:buChar char="-"/>
            </a:pPr>
            <a:r>
              <a:rPr lang="en" sz="1300">
                <a:solidFill>
                  <a:srgbClr val="FFF2CC"/>
                </a:solidFill>
                <a:latin typeface="Average"/>
                <a:ea typeface="Average"/>
                <a:cs typeface="Average"/>
                <a:sym typeface="Average"/>
              </a:rPr>
              <a:t>over-aroused, tense</a:t>
            </a:r>
            <a:endParaRPr sz="1300">
              <a:solidFill>
                <a:srgbClr val="FFF2CC"/>
              </a:solidFill>
              <a:latin typeface="Average"/>
              <a:ea typeface="Average"/>
              <a:cs typeface="Average"/>
              <a:sym typeface="Average"/>
            </a:endParaRPr>
          </a:p>
          <a:p>
            <a:pPr indent="-311150" lvl="0" marL="457200" rtl="0" algn="l">
              <a:lnSpc>
                <a:spcPct val="115000"/>
              </a:lnSpc>
              <a:spcBef>
                <a:spcPts val="0"/>
              </a:spcBef>
              <a:spcAft>
                <a:spcPts val="0"/>
              </a:spcAft>
              <a:buClr>
                <a:srgbClr val="FFF2CC"/>
              </a:buClr>
              <a:buSzPts val="1300"/>
              <a:buFont typeface="Average"/>
              <a:buChar char="-"/>
            </a:pPr>
            <a:r>
              <a:rPr lang="en" sz="1300">
                <a:solidFill>
                  <a:srgbClr val="FFF2CC"/>
                </a:solidFill>
                <a:latin typeface="Average"/>
                <a:ea typeface="Average"/>
                <a:cs typeface="Average"/>
                <a:sym typeface="Average"/>
              </a:rPr>
              <a:t>unable to relax</a:t>
            </a:r>
            <a:endParaRPr sz="1300">
              <a:solidFill>
                <a:srgbClr val="FFF2CC"/>
              </a:solidFill>
              <a:latin typeface="Average"/>
              <a:ea typeface="Average"/>
              <a:cs typeface="Average"/>
              <a:sym typeface="Average"/>
            </a:endParaRPr>
          </a:p>
          <a:p>
            <a:pPr indent="-311150" lvl="0" marL="457200" rtl="0" algn="l">
              <a:lnSpc>
                <a:spcPct val="115000"/>
              </a:lnSpc>
              <a:spcBef>
                <a:spcPts val="0"/>
              </a:spcBef>
              <a:spcAft>
                <a:spcPts val="0"/>
              </a:spcAft>
              <a:buClr>
                <a:srgbClr val="FFF2CC"/>
              </a:buClr>
              <a:buSzPts val="1300"/>
              <a:buFont typeface="Average"/>
              <a:buChar char="-"/>
            </a:pPr>
            <a:r>
              <a:rPr lang="en" sz="1300">
                <a:solidFill>
                  <a:srgbClr val="FFF2CC"/>
                </a:solidFill>
                <a:latin typeface="Average"/>
                <a:ea typeface="Average"/>
                <a:cs typeface="Average"/>
                <a:sym typeface="Average"/>
              </a:rPr>
              <a:t>touchy, easily upset</a:t>
            </a:r>
            <a:endParaRPr sz="1300">
              <a:solidFill>
                <a:srgbClr val="FFF2CC"/>
              </a:solidFill>
              <a:latin typeface="Average"/>
              <a:ea typeface="Average"/>
              <a:cs typeface="Average"/>
              <a:sym typeface="Average"/>
            </a:endParaRPr>
          </a:p>
          <a:p>
            <a:pPr indent="-311150" lvl="0" marL="457200" rtl="0" algn="l">
              <a:lnSpc>
                <a:spcPct val="115000"/>
              </a:lnSpc>
              <a:spcBef>
                <a:spcPts val="0"/>
              </a:spcBef>
              <a:spcAft>
                <a:spcPts val="0"/>
              </a:spcAft>
              <a:buClr>
                <a:srgbClr val="FFF2CC"/>
              </a:buClr>
              <a:buSzPts val="1300"/>
              <a:buFont typeface="Average"/>
              <a:buChar char="-"/>
            </a:pPr>
            <a:r>
              <a:rPr lang="en" sz="1300">
                <a:solidFill>
                  <a:srgbClr val="FFF2CC"/>
                </a:solidFill>
                <a:latin typeface="Average"/>
                <a:ea typeface="Average"/>
                <a:cs typeface="Average"/>
                <a:sym typeface="Average"/>
              </a:rPr>
              <a:t>irritable</a:t>
            </a:r>
            <a:endParaRPr sz="1300">
              <a:solidFill>
                <a:srgbClr val="FFF2CC"/>
              </a:solidFill>
              <a:latin typeface="Average"/>
              <a:ea typeface="Average"/>
              <a:cs typeface="Average"/>
              <a:sym typeface="Average"/>
            </a:endParaRPr>
          </a:p>
          <a:p>
            <a:pPr indent="-311150" lvl="0" marL="457200" rtl="0" algn="l">
              <a:lnSpc>
                <a:spcPct val="115000"/>
              </a:lnSpc>
              <a:spcBef>
                <a:spcPts val="0"/>
              </a:spcBef>
              <a:spcAft>
                <a:spcPts val="0"/>
              </a:spcAft>
              <a:buClr>
                <a:srgbClr val="FFF2CC"/>
              </a:buClr>
              <a:buSzPts val="1300"/>
              <a:buFont typeface="Average"/>
              <a:buChar char="-"/>
            </a:pPr>
            <a:r>
              <a:rPr lang="en" sz="1300">
                <a:solidFill>
                  <a:srgbClr val="FFF2CC"/>
                </a:solidFill>
                <a:latin typeface="Average"/>
                <a:ea typeface="Average"/>
                <a:cs typeface="Average"/>
                <a:sym typeface="Average"/>
              </a:rPr>
              <a:t>intolerant of interruption or delay</a:t>
            </a:r>
            <a:endParaRPr sz="1300">
              <a:solidFill>
                <a:srgbClr val="FFF2CC"/>
              </a:solidFill>
              <a:latin typeface="Average"/>
              <a:ea typeface="Average"/>
              <a:cs typeface="Average"/>
              <a:sym typeface="Average"/>
            </a:endParaRPr>
          </a:p>
        </p:txBody>
      </p:sp>
      <p:sp>
        <p:nvSpPr>
          <p:cNvPr id="107" name="Google Shape;107;p18"/>
          <p:cNvSpPr/>
          <p:nvPr/>
        </p:nvSpPr>
        <p:spPr>
          <a:xfrm>
            <a:off x="1693163" y="3909014"/>
            <a:ext cx="622303" cy="801690"/>
          </a:xfrm>
          <a:custGeom>
            <a:rect b="b" l="l" r="r" t="t"/>
            <a:pathLst>
              <a:path extrusionOk="0" h="924" w="718">
                <a:moveTo>
                  <a:pt x="300" y="8"/>
                </a:moveTo>
                <a:cubicBezTo>
                  <a:pt x="304" y="22"/>
                  <a:pt x="314" y="19"/>
                  <a:pt x="323" y="17"/>
                </a:cubicBezTo>
                <a:cubicBezTo>
                  <a:pt x="396" y="0"/>
                  <a:pt x="467" y="5"/>
                  <a:pt x="536" y="34"/>
                </a:cubicBezTo>
                <a:cubicBezTo>
                  <a:pt x="631" y="75"/>
                  <a:pt x="680" y="151"/>
                  <a:pt x="699" y="249"/>
                </a:cubicBezTo>
                <a:cubicBezTo>
                  <a:pt x="718" y="344"/>
                  <a:pt x="695" y="433"/>
                  <a:pt x="652" y="518"/>
                </a:cubicBezTo>
                <a:cubicBezTo>
                  <a:pt x="632" y="557"/>
                  <a:pt x="618" y="599"/>
                  <a:pt x="608" y="641"/>
                </a:cubicBezTo>
                <a:cubicBezTo>
                  <a:pt x="599" y="681"/>
                  <a:pt x="601" y="721"/>
                  <a:pt x="614" y="760"/>
                </a:cubicBezTo>
                <a:cubicBezTo>
                  <a:pt x="619" y="775"/>
                  <a:pt x="623" y="792"/>
                  <a:pt x="627" y="808"/>
                </a:cubicBezTo>
                <a:cubicBezTo>
                  <a:pt x="635" y="839"/>
                  <a:pt x="618" y="871"/>
                  <a:pt x="586" y="876"/>
                </a:cubicBezTo>
                <a:cubicBezTo>
                  <a:pt x="502" y="891"/>
                  <a:pt x="418" y="905"/>
                  <a:pt x="334" y="918"/>
                </a:cubicBezTo>
                <a:cubicBezTo>
                  <a:pt x="294" y="924"/>
                  <a:pt x="262" y="888"/>
                  <a:pt x="274" y="849"/>
                </a:cubicBezTo>
                <a:cubicBezTo>
                  <a:pt x="283" y="816"/>
                  <a:pt x="288" y="783"/>
                  <a:pt x="285" y="750"/>
                </a:cubicBezTo>
                <a:cubicBezTo>
                  <a:pt x="282" y="726"/>
                  <a:pt x="280" y="725"/>
                  <a:pt x="256" y="728"/>
                </a:cubicBezTo>
                <a:cubicBezTo>
                  <a:pt x="235" y="731"/>
                  <a:pt x="214" y="733"/>
                  <a:pt x="193" y="733"/>
                </a:cubicBezTo>
                <a:cubicBezTo>
                  <a:pt x="129" y="732"/>
                  <a:pt x="100" y="706"/>
                  <a:pt x="94" y="642"/>
                </a:cubicBezTo>
                <a:cubicBezTo>
                  <a:pt x="92" y="620"/>
                  <a:pt x="90" y="597"/>
                  <a:pt x="90" y="574"/>
                </a:cubicBezTo>
                <a:cubicBezTo>
                  <a:pt x="90" y="558"/>
                  <a:pt x="84" y="552"/>
                  <a:pt x="69" y="551"/>
                </a:cubicBezTo>
                <a:cubicBezTo>
                  <a:pt x="55" y="549"/>
                  <a:pt x="41" y="548"/>
                  <a:pt x="28" y="543"/>
                </a:cubicBezTo>
                <a:cubicBezTo>
                  <a:pt x="6" y="534"/>
                  <a:pt x="0" y="523"/>
                  <a:pt x="8" y="501"/>
                </a:cubicBezTo>
                <a:cubicBezTo>
                  <a:pt x="20" y="463"/>
                  <a:pt x="41" y="429"/>
                  <a:pt x="65" y="398"/>
                </a:cubicBezTo>
                <a:cubicBezTo>
                  <a:pt x="80" y="378"/>
                  <a:pt x="83" y="358"/>
                  <a:pt x="81" y="335"/>
                </a:cubicBezTo>
                <a:cubicBezTo>
                  <a:pt x="72" y="260"/>
                  <a:pt x="84" y="190"/>
                  <a:pt x="132" y="131"/>
                </a:cubicBezTo>
                <a:cubicBezTo>
                  <a:pt x="163" y="94"/>
                  <a:pt x="200" y="64"/>
                  <a:pt x="245" y="43"/>
                </a:cubicBezTo>
                <a:cubicBezTo>
                  <a:pt x="258" y="37"/>
                  <a:pt x="272" y="32"/>
                  <a:pt x="285" y="26"/>
                </a:cubicBezTo>
                <a:cubicBezTo>
                  <a:pt x="294" y="23"/>
                  <a:pt x="299" y="18"/>
                  <a:pt x="300" y="8"/>
                </a:cubicBezTo>
                <a:close/>
                <a:moveTo>
                  <a:pt x="395" y="387"/>
                </a:moveTo>
                <a:cubicBezTo>
                  <a:pt x="395" y="387"/>
                  <a:pt x="395" y="387"/>
                  <a:pt x="395" y="387"/>
                </a:cubicBezTo>
                <a:cubicBezTo>
                  <a:pt x="449" y="387"/>
                  <a:pt x="503" y="387"/>
                  <a:pt x="556" y="387"/>
                </a:cubicBezTo>
                <a:cubicBezTo>
                  <a:pt x="586" y="386"/>
                  <a:pt x="609" y="370"/>
                  <a:pt x="613" y="348"/>
                </a:cubicBezTo>
                <a:cubicBezTo>
                  <a:pt x="618" y="319"/>
                  <a:pt x="605" y="294"/>
                  <a:pt x="577" y="282"/>
                </a:cubicBezTo>
                <a:cubicBezTo>
                  <a:pt x="564" y="277"/>
                  <a:pt x="560" y="270"/>
                  <a:pt x="562" y="256"/>
                </a:cubicBezTo>
                <a:cubicBezTo>
                  <a:pt x="567" y="215"/>
                  <a:pt x="539" y="182"/>
                  <a:pt x="497" y="181"/>
                </a:cubicBezTo>
                <a:cubicBezTo>
                  <a:pt x="485" y="180"/>
                  <a:pt x="478" y="177"/>
                  <a:pt x="473" y="164"/>
                </a:cubicBezTo>
                <a:cubicBezTo>
                  <a:pt x="460" y="125"/>
                  <a:pt x="438" y="109"/>
                  <a:pt x="399" y="108"/>
                </a:cubicBezTo>
                <a:cubicBezTo>
                  <a:pt x="358" y="107"/>
                  <a:pt x="328" y="125"/>
                  <a:pt x="314" y="162"/>
                </a:cubicBezTo>
                <a:cubicBezTo>
                  <a:pt x="309" y="178"/>
                  <a:pt x="301" y="183"/>
                  <a:pt x="285" y="186"/>
                </a:cubicBezTo>
                <a:cubicBezTo>
                  <a:pt x="243" y="192"/>
                  <a:pt x="225" y="217"/>
                  <a:pt x="229" y="259"/>
                </a:cubicBezTo>
                <a:cubicBezTo>
                  <a:pt x="230" y="271"/>
                  <a:pt x="226" y="276"/>
                  <a:pt x="215" y="279"/>
                </a:cubicBezTo>
                <a:cubicBezTo>
                  <a:pt x="204" y="281"/>
                  <a:pt x="194" y="288"/>
                  <a:pt x="186" y="295"/>
                </a:cubicBezTo>
                <a:cubicBezTo>
                  <a:pt x="159" y="321"/>
                  <a:pt x="162" y="354"/>
                  <a:pt x="193" y="374"/>
                </a:cubicBezTo>
                <a:cubicBezTo>
                  <a:pt x="207" y="384"/>
                  <a:pt x="224" y="387"/>
                  <a:pt x="241" y="387"/>
                </a:cubicBezTo>
                <a:cubicBezTo>
                  <a:pt x="292" y="387"/>
                  <a:pt x="343" y="387"/>
                  <a:pt x="395" y="387"/>
                </a:cubicBezTo>
                <a:close/>
                <a:moveTo>
                  <a:pt x="425" y="500"/>
                </a:moveTo>
                <a:cubicBezTo>
                  <a:pt x="424" y="483"/>
                  <a:pt x="413" y="467"/>
                  <a:pt x="403" y="451"/>
                </a:cubicBezTo>
                <a:cubicBezTo>
                  <a:pt x="395" y="438"/>
                  <a:pt x="387" y="439"/>
                  <a:pt x="378" y="450"/>
                </a:cubicBezTo>
                <a:cubicBezTo>
                  <a:pt x="368" y="464"/>
                  <a:pt x="360" y="480"/>
                  <a:pt x="356" y="497"/>
                </a:cubicBezTo>
                <a:cubicBezTo>
                  <a:pt x="351" y="518"/>
                  <a:pt x="366" y="536"/>
                  <a:pt x="388" y="539"/>
                </a:cubicBezTo>
                <a:cubicBezTo>
                  <a:pt x="408" y="540"/>
                  <a:pt x="425" y="524"/>
                  <a:pt x="425" y="500"/>
                </a:cubicBezTo>
                <a:close/>
                <a:moveTo>
                  <a:pt x="297" y="499"/>
                </a:moveTo>
                <a:cubicBezTo>
                  <a:pt x="293" y="482"/>
                  <a:pt x="285" y="462"/>
                  <a:pt x="270" y="446"/>
                </a:cubicBezTo>
                <a:cubicBezTo>
                  <a:pt x="264" y="440"/>
                  <a:pt x="257" y="439"/>
                  <a:pt x="252" y="447"/>
                </a:cubicBezTo>
                <a:cubicBezTo>
                  <a:pt x="241" y="464"/>
                  <a:pt x="229" y="480"/>
                  <a:pt x="228" y="501"/>
                </a:cubicBezTo>
                <a:cubicBezTo>
                  <a:pt x="226" y="521"/>
                  <a:pt x="240" y="537"/>
                  <a:pt x="260" y="538"/>
                </a:cubicBezTo>
                <a:cubicBezTo>
                  <a:pt x="281" y="539"/>
                  <a:pt x="297" y="523"/>
                  <a:pt x="297" y="499"/>
                </a:cubicBezTo>
                <a:close/>
                <a:moveTo>
                  <a:pt x="554" y="501"/>
                </a:moveTo>
                <a:cubicBezTo>
                  <a:pt x="551" y="482"/>
                  <a:pt x="539" y="464"/>
                  <a:pt x="526" y="447"/>
                </a:cubicBezTo>
                <a:cubicBezTo>
                  <a:pt x="521" y="439"/>
                  <a:pt x="512" y="440"/>
                  <a:pt x="507" y="449"/>
                </a:cubicBezTo>
                <a:cubicBezTo>
                  <a:pt x="498" y="464"/>
                  <a:pt x="489" y="479"/>
                  <a:pt x="485" y="495"/>
                </a:cubicBezTo>
                <a:cubicBezTo>
                  <a:pt x="481" y="508"/>
                  <a:pt x="485" y="521"/>
                  <a:pt x="495" y="530"/>
                </a:cubicBezTo>
                <a:cubicBezTo>
                  <a:pt x="506" y="539"/>
                  <a:pt x="519" y="542"/>
                  <a:pt x="532" y="536"/>
                </a:cubicBezTo>
                <a:cubicBezTo>
                  <a:pt x="545" y="530"/>
                  <a:pt x="553" y="520"/>
                  <a:pt x="554" y="501"/>
                </a:cubicBezTo>
                <a:close/>
                <a:moveTo>
                  <a:pt x="481" y="613"/>
                </a:moveTo>
                <a:cubicBezTo>
                  <a:pt x="480" y="598"/>
                  <a:pt x="460" y="565"/>
                  <a:pt x="451" y="566"/>
                </a:cubicBezTo>
                <a:cubicBezTo>
                  <a:pt x="443" y="567"/>
                  <a:pt x="427" y="600"/>
                  <a:pt x="427" y="614"/>
                </a:cubicBezTo>
                <a:cubicBezTo>
                  <a:pt x="428" y="631"/>
                  <a:pt x="438" y="640"/>
                  <a:pt x="454" y="640"/>
                </a:cubicBezTo>
                <a:cubicBezTo>
                  <a:pt x="469" y="639"/>
                  <a:pt x="481" y="627"/>
                  <a:pt x="481" y="613"/>
                </a:cubicBezTo>
                <a:close/>
                <a:moveTo>
                  <a:pt x="354" y="615"/>
                </a:moveTo>
                <a:cubicBezTo>
                  <a:pt x="354" y="599"/>
                  <a:pt x="338" y="566"/>
                  <a:pt x="330" y="567"/>
                </a:cubicBezTo>
                <a:cubicBezTo>
                  <a:pt x="310" y="571"/>
                  <a:pt x="309" y="591"/>
                  <a:pt x="303" y="605"/>
                </a:cubicBezTo>
                <a:cubicBezTo>
                  <a:pt x="302" y="606"/>
                  <a:pt x="302" y="608"/>
                  <a:pt x="302" y="609"/>
                </a:cubicBezTo>
                <a:cubicBezTo>
                  <a:pt x="298" y="620"/>
                  <a:pt x="304" y="628"/>
                  <a:pt x="312" y="635"/>
                </a:cubicBezTo>
                <a:cubicBezTo>
                  <a:pt x="321" y="642"/>
                  <a:pt x="331" y="641"/>
                  <a:pt x="340" y="637"/>
                </a:cubicBezTo>
                <a:cubicBezTo>
                  <a:pt x="349" y="633"/>
                  <a:pt x="354" y="625"/>
                  <a:pt x="354" y="615"/>
                </a:cubicBezTo>
                <a:close/>
              </a:path>
            </a:pathLst>
          </a:custGeom>
          <a:solidFill>
            <a:srgbClr val="7F7F7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108" name="Google Shape;108;p18"/>
          <p:cNvSpPr/>
          <p:nvPr/>
        </p:nvSpPr>
        <p:spPr>
          <a:xfrm>
            <a:off x="4009528" y="3909014"/>
            <a:ext cx="638178" cy="801691"/>
          </a:xfrm>
          <a:custGeom>
            <a:rect b="b" l="l" r="r" t="t"/>
            <a:pathLst>
              <a:path extrusionOk="0" h="925" w="736">
                <a:moveTo>
                  <a:pt x="426" y="0"/>
                </a:moveTo>
                <a:cubicBezTo>
                  <a:pt x="515" y="2"/>
                  <a:pt x="602" y="34"/>
                  <a:pt x="664" y="118"/>
                </a:cubicBezTo>
                <a:cubicBezTo>
                  <a:pt x="701" y="167"/>
                  <a:pt x="720" y="223"/>
                  <a:pt x="726" y="284"/>
                </a:cubicBezTo>
                <a:cubicBezTo>
                  <a:pt x="736" y="371"/>
                  <a:pt x="712" y="451"/>
                  <a:pt x="673" y="528"/>
                </a:cubicBezTo>
                <a:cubicBezTo>
                  <a:pt x="650" y="573"/>
                  <a:pt x="635" y="620"/>
                  <a:pt x="631" y="671"/>
                </a:cubicBezTo>
                <a:cubicBezTo>
                  <a:pt x="629" y="697"/>
                  <a:pt x="639" y="723"/>
                  <a:pt x="647" y="748"/>
                </a:cubicBezTo>
                <a:cubicBezTo>
                  <a:pt x="657" y="777"/>
                  <a:pt x="664" y="806"/>
                  <a:pt x="647" y="835"/>
                </a:cubicBezTo>
                <a:cubicBezTo>
                  <a:pt x="634" y="858"/>
                  <a:pt x="616" y="873"/>
                  <a:pt x="590" y="878"/>
                </a:cubicBezTo>
                <a:cubicBezTo>
                  <a:pt x="511" y="891"/>
                  <a:pt x="431" y="905"/>
                  <a:pt x="352" y="917"/>
                </a:cubicBezTo>
                <a:cubicBezTo>
                  <a:pt x="295" y="925"/>
                  <a:pt x="247" y="871"/>
                  <a:pt x="261" y="816"/>
                </a:cubicBezTo>
                <a:cubicBezTo>
                  <a:pt x="265" y="798"/>
                  <a:pt x="269" y="781"/>
                  <a:pt x="271" y="763"/>
                </a:cubicBezTo>
                <a:cubicBezTo>
                  <a:pt x="274" y="748"/>
                  <a:pt x="269" y="740"/>
                  <a:pt x="252" y="742"/>
                </a:cubicBezTo>
                <a:cubicBezTo>
                  <a:pt x="239" y="743"/>
                  <a:pt x="226" y="742"/>
                  <a:pt x="212" y="742"/>
                </a:cubicBezTo>
                <a:cubicBezTo>
                  <a:pt x="139" y="742"/>
                  <a:pt x="99" y="705"/>
                  <a:pt x="93" y="631"/>
                </a:cubicBezTo>
                <a:cubicBezTo>
                  <a:pt x="92" y="627"/>
                  <a:pt x="92" y="623"/>
                  <a:pt x="92" y="619"/>
                </a:cubicBezTo>
                <a:cubicBezTo>
                  <a:pt x="91" y="592"/>
                  <a:pt x="89" y="571"/>
                  <a:pt x="52" y="562"/>
                </a:cubicBezTo>
                <a:cubicBezTo>
                  <a:pt x="0" y="549"/>
                  <a:pt x="0" y="511"/>
                  <a:pt x="21" y="461"/>
                </a:cubicBezTo>
                <a:cubicBezTo>
                  <a:pt x="33" y="433"/>
                  <a:pt x="49" y="407"/>
                  <a:pt x="67" y="384"/>
                </a:cubicBezTo>
                <a:cubicBezTo>
                  <a:pt x="78" y="370"/>
                  <a:pt x="81" y="355"/>
                  <a:pt x="79" y="337"/>
                </a:cubicBezTo>
                <a:cubicBezTo>
                  <a:pt x="67" y="221"/>
                  <a:pt x="110" y="130"/>
                  <a:pt x="205" y="63"/>
                </a:cubicBezTo>
                <a:cubicBezTo>
                  <a:pt x="267" y="20"/>
                  <a:pt x="338" y="0"/>
                  <a:pt x="426" y="0"/>
                </a:cubicBezTo>
                <a:close/>
                <a:moveTo>
                  <a:pt x="660" y="321"/>
                </a:moveTo>
                <a:cubicBezTo>
                  <a:pt x="662" y="306"/>
                  <a:pt x="659" y="287"/>
                  <a:pt x="656" y="269"/>
                </a:cubicBezTo>
                <a:cubicBezTo>
                  <a:pt x="643" y="197"/>
                  <a:pt x="613" y="136"/>
                  <a:pt x="546" y="101"/>
                </a:cubicBezTo>
                <a:cubicBezTo>
                  <a:pt x="447" y="48"/>
                  <a:pt x="348" y="57"/>
                  <a:pt x="254" y="113"/>
                </a:cubicBezTo>
                <a:cubicBezTo>
                  <a:pt x="198" y="146"/>
                  <a:pt x="158" y="194"/>
                  <a:pt x="148" y="261"/>
                </a:cubicBezTo>
                <a:cubicBezTo>
                  <a:pt x="144" y="292"/>
                  <a:pt x="144" y="323"/>
                  <a:pt x="148" y="354"/>
                </a:cubicBezTo>
                <a:cubicBezTo>
                  <a:pt x="150" y="372"/>
                  <a:pt x="148" y="387"/>
                  <a:pt x="137" y="402"/>
                </a:cubicBezTo>
                <a:cubicBezTo>
                  <a:pt x="120" y="425"/>
                  <a:pt x="105" y="449"/>
                  <a:pt x="90" y="474"/>
                </a:cubicBezTo>
                <a:cubicBezTo>
                  <a:pt x="75" y="500"/>
                  <a:pt x="76" y="503"/>
                  <a:pt x="105" y="506"/>
                </a:cubicBezTo>
                <a:cubicBezTo>
                  <a:pt x="152" y="510"/>
                  <a:pt x="157" y="517"/>
                  <a:pt x="157" y="565"/>
                </a:cubicBezTo>
                <a:cubicBezTo>
                  <a:pt x="158" y="591"/>
                  <a:pt x="156" y="618"/>
                  <a:pt x="163" y="644"/>
                </a:cubicBezTo>
                <a:cubicBezTo>
                  <a:pt x="168" y="661"/>
                  <a:pt x="177" y="670"/>
                  <a:pt x="195" y="673"/>
                </a:cubicBezTo>
                <a:cubicBezTo>
                  <a:pt x="225" y="679"/>
                  <a:pt x="256" y="674"/>
                  <a:pt x="286" y="669"/>
                </a:cubicBezTo>
                <a:cubicBezTo>
                  <a:pt x="313" y="665"/>
                  <a:pt x="329" y="676"/>
                  <a:pt x="334" y="704"/>
                </a:cubicBezTo>
                <a:cubicBezTo>
                  <a:pt x="341" y="742"/>
                  <a:pt x="340" y="779"/>
                  <a:pt x="331" y="817"/>
                </a:cubicBezTo>
                <a:cubicBezTo>
                  <a:pt x="324" y="843"/>
                  <a:pt x="331" y="852"/>
                  <a:pt x="358" y="848"/>
                </a:cubicBezTo>
                <a:cubicBezTo>
                  <a:pt x="426" y="837"/>
                  <a:pt x="494" y="826"/>
                  <a:pt x="561" y="814"/>
                </a:cubicBezTo>
                <a:cubicBezTo>
                  <a:pt x="590" y="809"/>
                  <a:pt x="592" y="805"/>
                  <a:pt x="585" y="777"/>
                </a:cubicBezTo>
                <a:cubicBezTo>
                  <a:pt x="575" y="737"/>
                  <a:pt x="559" y="698"/>
                  <a:pt x="565" y="655"/>
                </a:cubicBezTo>
                <a:cubicBezTo>
                  <a:pt x="572" y="599"/>
                  <a:pt x="589" y="545"/>
                  <a:pt x="615" y="494"/>
                </a:cubicBezTo>
                <a:cubicBezTo>
                  <a:pt x="641" y="441"/>
                  <a:pt x="662" y="385"/>
                  <a:pt x="660" y="321"/>
                </a:cubicBezTo>
                <a:close/>
              </a:path>
            </a:pathLst>
          </a:custGeom>
          <a:solidFill>
            <a:srgbClr val="7F7F7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109" name="Google Shape;109;p18"/>
          <p:cNvSpPr/>
          <p:nvPr/>
        </p:nvSpPr>
        <p:spPr>
          <a:xfrm>
            <a:off x="4176275" y="4328124"/>
            <a:ext cx="80975" cy="85725"/>
          </a:xfrm>
          <a:custGeom>
            <a:rect b="b" l="l" r="r" t="t"/>
            <a:pathLst>
              <a:path extrusionOk="0" h="190" w="159">
                <a:moveTo>
                  <a:pt x="80" y="190"/>
                </a:moveTo>
                <a:cubicBezTo>
                  <a:pt x="28" y="190"/>
                  <a:pt x="0" y="146"/>
                  <a:pt x="19" y="93"/>
                </a:cubicBezTo>
                <a:cubicBezTo>
                  <a:pt x="28" y="67"/>
                  <a:pt x="41" y="42"/>
                  <a:pt x="58" y="20"/>
                </a:cubicBezTo>
                <a:cubicBezTo>
                  <a:pt x="72" y="0"/>
                  <a:pt x="89" y="0"/>
                  <a:pt x="103" y="19"/>
                </a:cubicBezTo>
                <a:cubicBezTo>
                  <a:pt x="122" y="45"/>
                  <a:pt x="138" y="73"/>
                  <a:pt x="146" y="104"/>
                </a:cubicBezTo>
                <a:cubicBezTo>
                  <a:pt x="159" y="152"/>
                  <a:pt x="130" y="190"/>
                  <a:pt x="80" y="190"/>
                </a:cubicBezTo>
                <a:close/>
              </a:path>
            </a:pathLst>
          </a:custGeom>
          <a:solidFill>
            <a:srgbClr val="7F7F7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110" name="Google Shape;110;p18"/>
          <p:cNvSpPr/>
          <p:nvPr/>
        </p:nvSpPr>
        <p:spPr>
          <a:xfrm>
            <a:off x="4373066" y="3997911"/>
            <a:ext cx="161921" cy="161921"/>
          </a:xfrm>
          <a:custGeom>
            <a:rect b="b" l="l" r="r" t="t"/>
            <a:pathLst>
              <a:path extrusionOk="0" h="186" w="188">
                <a:moveTo>
                  <a:pt x="46" y="114"/>
                </a:moveTo>
                <a:cubicBezTo>
                  <a:pt x="46" y="79"/>
                  <a:pt x="30" y="49"/>
                  <a:pt x="11" y="20"/>
                </a:cubicBezTo>
                <a:cubicBezTo>
                  <a:pt x="8" y="16"/>
                  <a:pt x="0" y="12"/>
                  <a:pt x="6" y="5"/>
                </a:cubicBezTo>
                <a:cubicBezTo>
                  <a:pt x="12" y="0"/>
                  <a:pt x="18" y="4"/>
                  <a:pt x="24" y="8"/>
                </a:cubicBezTo>
                <a:cubicBezTo>
                  <a:pt x="58" y="29"/>
                  <a:pt x="92" y="47"/>
                  <a:pt x="134" y="42"/>
                </a:cubicBezTo>
                <a:cubicBezTo>
                  <a:pt x="144" y="41"/>
                  <a:pt x="148" y="46"/>
                  <a:pt x="147" y="55"/>
                </a:cubicBezTo>
                <a:cubicBezTo>
                  <a:pt x="142" y="97"/>
                  <a:pt x="160" y="132"/>
                  <a:pt x="182" y="167"/>
                </a:cubicBezTo>
                <a:cubicBezTo>
                  <a:pt x="184" y="171"/>
                  <a:pt x="188" y="175"/>
                  <a:pt x="185" y="180"/>
                </a:cubicBezTo>
                <a:cubicBezTo>
                  <a:pt x="180" y="186"/>
                  <a:pt x="175" y="180"/>
                  <a:pt x="171" y="178"/>
                </a:cubicBezTo>
                <a:cubicBezTo>
                  <a:pt x="145" y="162"/>
                  <a:pt x="119" y="149"/>
                  <a:pt x="90" y="144"/>
                </a:cubicBezTo>
                <a:cubicBezTo>
                  <a:pt x="85" y="143"/>
                  <a:pt x="79" y="142"/>
                  <a:pt x="74" y="142"/>
                </a:cubicBezTo>
                <a:cubicBezTo>
                  <a:pt x="46" y="142"/>
                  <a:pt x="46" y="142"/>
                  <a:pt x="46" y="114"/>
                </a:cubicBezTo>
                <a:close/>
              </a:path>
            </a:pathLst>
          </a:custGeom>
          <a:solidFill>
            <a:srgbClr val="7F7F7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111" name="Google Shape;111;p18"/>
          <p:cNvSpPr/>
          <p:nvPr/>
        </p:nvSpPr>
        <p:spPr>
          <a:xfrm>
            <a:off x="4174685" y="4224934"/>
            <a:ext cx="165104" cy="84133"/>
          </a:xfrm>
          <a:custGeom>
            <a:rect b="b" l="l" r="r" t="t"/>
            <a:pathLst>
              <a:path extrusionOk="0" h="98" w="190">
                <a:moveTo>
                  <a:pt x="114" y="98"/>
                </a:moveTo>
                <a:cubicBezTo>
                  <a:pt x="67" y="97"/>
                  <a:pt x="23" y="70"/>
                  <a:pt x="7" y="30"/>
                </a:cubicBezTo>
                <a:cubicBezTo>
                  <a:pt x="4" y="22"/>
                  <a:pt x="0" y="14"/>
                  <a:pt x="6" y="7"/>
                </a:cubicBezTo>
                <a:cubicBezTo>
                  <a:pt x="13" y="0"/>
                  <a:pt x="22" y="5"/>
                  <a:pt x="28" y="8"/>
                </a:cubicBezTo>
                <a:cubicBezTo>
                  <a:pt x="72" y="33"/>
                  <a:pt x="119" y="47"/>
                  <a:pt x="169" y="49"/>
                </a:cubicBezTo>
                <a:cubicBezTo>
                  <a:pt x="177" y="50"/>
                  <a:pt x="187" y="50"/>
                  <a:pt x="188" y="60"/>
                </a:cubicBezTo>
                <a:cubicBezTo>
                  <a:pt x="190" y="69"/>
                  <a:pt x="182" y="74"/>
                  <a:pt x="176" y="79"/>
                </a:cubicBezTo>
                <a:cubicBezTo>
                  <a:pt x="157" y="92"/>
                  <a:pt x="136" y="98"/>
                  <a:pt x="114" y="98"/>
                </a:cubicBezTo>
                <a:close/>
              </a:path>
            </a:pathLst>
          </a:custGeom>
          <a:solidFill>
            <a:srgbClr val="7F7F7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112" name="Google Shape;112;p18"/>
          <p:cNvSpPr/>
          <p:nvPr/>
        </p:nvSpPr>
        <p:spPr>
          <a:xfrm>
            <a:off x="4460435" y="4240808"/>
            <a:ext cx="80960" cy="138110"/>
          </a:xfrm>
          <a:custGeom>
            <a:rect b="b" l="l" r="r" t="t"/>
            <a:pathLst>
              <a:path extrusionOk="0" h="159" w="93">
                <a:moveTo>
                  <a:pt x="93" y="70"/>
                </a:moveTo>
                <a:cubicBezTo>
                  <a:pt x="74" y="92"/>
                  <a:pt x="75" y="123"/>
                  <a:pt x="71" y="152"/>
                </a:cubicBezTo>
                <a:cubicBezTo>
                  <a:pt x="71" y="159"/>
                  <a:pt x="64" y="154"/>
                  <a:pt x="62" y="150"/>
                </a:cubicBezTo>
                <a:cubicBezTo>
                  <a:pt x="47" y="128"/>
                  <a:pt x="31" y="108"/>
                  <a:pt x="6" y="97"/>
                </a:cubicBezTo>
                <a:cubicBezTo>
                  <a:pt x="0" y="94"/>
                  <a:pt x="1" y="88"/>
                  <a:pt x="4" y="83"/>
                </a:cubicBezTo>
                <a:cubicBezTo>
                  <a:pt x="20" y="63"/>
                  <a:pt x="21" y="39"/>
                  <a:pt x="20" y="15"/>
                </a:cubicBezTo>
                <a:cubicBezTo>
                  <a:pt x="20" y="10"/>
                  <a:pt x="19" y="3"/>
                  <a:pt x="26" y="1"/>
                </a:cubicBezTo>
                <a:cubicBezTo>
                  <a:pt x="31" y="0"/>
                  <a:pt x="33" y="6"/>
                  <a:pt x="35" y="10"/>
                </a:cubicBezTo>
                <a:cubicBezTo>
                  <a:pt x="49" y="30"/>
                  <a:pt x="63" y="51"/>
                  <a:pt x="88" y="59"/>
                </a:cubicBezTo>
                <a:cubicBezTo>
                  <a:pt x="91" y="61"/>
                  <a:pt x="93" y="63"/>
                  <a:pt x="93" y="70"/>
                </a:cubicBezTo>
                <a:close/>
              </a:path>
            </a:pathLst>
          </a:custGeom>
          <a:solidFill>
            <a:srgbClr val="7F7F7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113" name="Google Shape;113;p18"/>
          <p:cNvSpPr/>
          <p:nvPr/>
        </p:nvSpPr>
        <p:spPr>
          <a:xfrm>
            <a:off x="4231772" y="4002676"/>
            <a:ext cx="146047" cy="85725"/>
          </a:xfrm>
          <a:custGeom>
            <a:rect b="b" l="l" r="r" t="t"/>
            <a:pathLst>
              <a:path extrusionOk="0" h="100" w="169">
                <a:moveTo>
                  <a:pt x="0" y="48"/>
                </a:moveTo>
                <a:cubicBezTo>
                  <a:pt x="10" y="43"/>
                  <a:pt x="19" y="38"/>
                  <a:pt x="29" y="35"/>
                </a:cubicBezTo>
                <a:cubicBezTo>
                  <a:pt x="47" y="29"/>
                  <a:pt x="62" y="21"/>
                  <a:pt x="74" y="7"/>
                </a:cubicBezTo>
                <a:cubicBezTo>
                  <a:pt x="80" y="0"/>
                  <a:pt x="85" y="4"/>
                  <a:pt x="90" y="9"/>
                </a:cubicBezTo>
                <a:cubicBezTo>
                  <a:pt x="104" y="25"/>
                  <a:pt x="122" y="34"/>
                  <a:pt x="142" y="40"/>
                </a:cubicBezTo>
                <a:cubicBezTo>
                  <a:pt x="147" y="41"/>
                  <a:pt x="152" y="46"/>
                  <a:pt x="156" y="42"/>
                </a:cubicBezTo>
                <a:cubicBezTo>
                  <a:pt x="161" y="35"/>
                  <a:pt x="164" y="37"/>
                  <a:pt x="166" y="44"/>
                </a:cubicBezTo>
                <a:cubicBezTo>
                  <a:pt x="169" y="51"/>
                  <a:pt x="165" y="54"/>
                  <a:pt x="158" y="54"/>
                </a:cubicBezTo>
                <a:cubicBezTo>
                  <a:pt x="139" y="56"/>
                  <a:pt x="125" y="68"/>
                  <a:pt x="107" y="74"/>
                </a:cubicBezTo>
                <a:cubicBezTo>
                  <a:pt x="101" y="76"/>
                  <a:pt x="95" y="80"/>
                  <a:pt x="94" y="88"/>
                </a:cubicBezTo>
                <a:cubicBezTo>
                  <a:pt x="91" y="100"/>
                  <a:pt x="83" y="100"/>
                  <a:pt x="76" y="92"/>
                </a:cubicBezTo>
                <a:cubicBezTo>
                  <a:pt x="58" y="70"/>
                  <a:pt x="31" y="63"/>
                  <a:pt x="6" y="54"/>
                </a:cubicBezTo>
                <a:cubicBezTo>
                  <a:pt x="3" y="53"/>
                  <a:pt x="1" y="53"/>
                  <a:pt x="0" y="48"/>
                </a:cubicBezTo>
                <a:close/>
              </a:path>
            </a:pathLst>
          </a:custGeom>
          <a:solidFill>
            <a:srgbClr val="7F7F7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114" name="Google Shape;114;p18"/>
          <p:cNvSpPr/>
          <p:nvPr/>
        </p:nvSpPr>
        <p:spPr>
          <a:xfrm>
            <a:off x="6368159" y="3911403"/>
            <a:ext cx="619120" cy="796927"/>
          </a:xfrm>
          <a:custGeom>
            <a:rect b="b" l="l" r="r" t="t"/>
            <a:pathLst>
              <a:path extrusionOk="0" h="918" w="715">
                <a:moveTo>
                  <a:pt x="402" y="2"/>
                </a:moveTo>
                <a:cubicBezTo>
                  <a:pt x="488" y="3"/>
                  <a:pt x="566" y="25"/>
                  <a:pt x="627" y="91"/>
                </a:cubicBezTo>
                <a:cubicBezTo>
                  <a:pt x="670" y="138"/>
                  <a:pt x="691" y="195"/>
                  <a:pt x="700" y="257"/>
                </a:cubicBezTo>
                <a:cubicBezTo>
                  <a:pt x="715" y="349"/>
                  <a:pt x="690" y="434"/>
                  <a:pt x="649" y="515"/>
                </a:cubicBezTo>
                <a:cubicBezTo>
                  <a:pt x="624" y="564"/>
                  <a:pt x="609" y="615"/>
                  <a:pt x="601" y="669"/>
                </a:cubicBezTo>
                <a:cubicBezTo>
                  <a:pt x="596" y="708"/>
                  <a:pt x="610" y="745"/>
                  <a:pt x="621" y="782"/>
                </a:cubicBezTo>
                <a:cubicBezTo>
                  <a:pt x="625" y="795"/>
                  <a:pt x="629" y="809"/>
                  <a:pt x="628" y="823"/>
                </a:cubicBezTo>
                <a:cubicBezTo>
                  <a:pt x="625" y="847"/>
                  <a:pt x="608" y="865"/>
                  <a:pt x="581" y="870"/>
                </a:cubicBezTo>
                <a:cubicBezTo>
                  <a:pt x="501" y="884"/>
                  <a:pt x="421" y="898"/>
                  <a:pt x="340" y="910"/>
                </a:cubicBezTo>
                <a:cubicBezTo>
                  <a:pt x="288" y="918"/>
                  <a:pt x="260" y="884"/>
                  <a:pt x="275" y="834"/>
                </a:cubicBezTo>
                <a:cubicBezTo>
                  <a:pt x="284" y="803"/>
                  <a:pt x="284" y="772"/>
                  <a:pt x="282" y="741"/>
                </a:cubicBezTo>
                <a:cubicBezTo>
                  <a:pt x="281" y="724"/>
                  <a:pt x="275" y="717"/>
                  <a:pt x="256" y="720"/>
                </a:cubicBezTo>
                <a:cubicBezTo>
                  <a:pt x="226" y="726"/>
                  <a:pt x="194" y="728"/>
                  <a:pt x="163" y="723"/>
                </a:cubicBezTo>
                <a:cubicBezTo>
                  <a:pt x="129" y="717"/>
                  <a:pt x="108" y="701"/>
                  <a:pt x="99" y="666"/>
                </a:cubicBezTo>
                <a:cubicBezTo>
                  <a:pt x="91" y="633"/>
                  <a:pt x="88" y="600"/>
                  <a:pt x="88" y="567"/>
                </a:cubicBezTo>
                <a:cubicBezTo>
                  <a:pt x="89" y="550"/>
                  <a:pt x="82" y="544"/>
                  <a:pt x="67" y="543"/>
                </a:cubicBezTo>
                <a:cubicBezTo>
                  <a:pt x="52" y="543"/>
                  <a:pt x="37" y="540"/>
                  <a:pt x="22" y="534"/>
                </a:cubicBezTo>
                <a:cubicBezTo>
                  <a:pt x="6" y="528"/>
                  <a:pt x="0" y="517"/>
                  <a:pt x="5" y="499"/>
                </a:cubicBezTo>
                <a:cubicBezTo>
                  <a:pt x="11" y="472"/>
                  <a:pt x="24" y="448"/>
                  <a:pt x="41" y="426"/>
                </a:cubicBezTo>
                <a:cubicBezTo>
                  <a:pt x="70" y="389"/>
                  <a:pt x="84" y="350"/>
                  <a:pt x="79" y="300"/>
                </a:cubicBezTo>
                <a:cubicBezTo>
                  <a:pt x="66" y="147"/>
                  <a:pt x="183" y="49"/>
                  <a:pt x="297" y="16"/>
                </a:cubicBezTo>
                <a:cubicBezTo>
                  <a:pt x="320" y="9"/>
                  <a:pt x="343" y="6"/>
                  <a:pt x="366" y="2"/>
                </a:cubicBezTo>
                <a:cubicBezTo>
                  <a:pt x="378" y="0"/>
                  <a:pt x="390" y="2"/>
                  <a:pt x="402" y="2"/>
                </a:cubicBezTo>
                <a:close/>
                <a:moveTo>
                  <a:pt x="459" y="267"/>
                </a:moveTo>
                <a:cubicBezTo>
                  <a:pt x="459" y="267"/>
                  <a:pt x="459" y="266"/>
                  <a:pt x="459" y="266"/>
                </a:cubicBezTo>
                <a:cubicBezTo>
                  <a:pt x="446" y="266"/>
                  <a:pt x="434" y="266"/>
                  <a:pt x="421" y="267"/>
                </a:cubicBezTo>
                <a:cubicBezTo>
                  <a:pt x="403" y="267"/>
                  <a:pt x="399" y="259"/>
                  <a:pt x="403" y="243"/>
                </a:cubicBezTo>
                <a:cubicBezTo>
                  <a:pt x="413" y="208"/>
                  <a:pt x="421" y="172"/>
                  <a:pt x="430" y="137"/>
                </a:cubicBezTo>
                <a:cubicBezTo>
                  <a:pt x="432" y="128"/>
                  <a:pt x="437" y="119"/>
                  <a:pt x="426" y="113"/>
                </a:cubicBezTo>
                <a:cubicBezTo>
                  <a:pt x="416" y="108"/>
                  <a:pt x="410" y="117"/>
                  <a:pt x="405" y="123"/>
                </a:cubicBezTo>
                <a:cubicBezTo>
                  <a:pt x="357" y="185"/>
                  <a:pt x="309" y="247"/>
                  <a:pt x="261" y="310"/>
                </a:cubicBezTo>
                <a:cubicBezTo>
                  <a:pt x="249" y="326"/>
                  <a:pt x="255" y="336"/>
                  <a:pt x="275" y="337"/>
                </a:cubicBezTo>
                <a:cubicBezTo>
                  <a:pt x="299" y="337"/>
                  <a:pt x="323" y="337"/>
                  <a:pt x="347" y="337"/>
                </a:cubicBezTo>
                <a:cubicBezTo>
                  <a:pt x="369" y="337"/>
                  <a:pt x="371" y="339"/>
                  <a:pt x="365" y="360"/>
                </a:cubicBezTo>
                <a:cubicBezTo>
                  <a:pt x="351" y="408"/>
                  <a:pt x="335" y="457"/>
                  <a:pt x="321" y="505"/>
                </a:cubicBezTo>
                <a:cubicBezTo>
                  <a:pt x="318" y="514"/>
                  <a:pt x="314" y="523"/>
                  <a:pt x="325" y="527"/>
                </a:cubicBezTo>
                <a:cubicBezTo>
                  <a:pt x="335" y="532"/>
                  <a:pt x="340" y="524"/>
                  <a:pt x="345" y="517"/>
                </a:cubicBezTo>
                <a:cubicBezTo>
                  <a:pt x="387" y="461"/>
                  <a:pt x="429" y="404"/>
                  <a:pt x="471" y="347"/>
                </a:cubicBezTo>
                <a:cubicBezTo>
                  <a:pt x="485" y="329"/>
                  <a:pt x="499" y="310"/>
                  <a:pt x="512" y="291"/>
                </a:cubicBezTo>
                <a:cubicBezTo>
                  <a:pt x="522" y="275"/>
                  <a:pt x="518" y="267"/>
                  <a:pt x="499" y="267"/>
                </a:cubicBezTo>
                <a:cubicBezTo>
                  <a:pt x="486" y="266"/>
                  <a:pt x="472" y="267"/>
                  <a:pt x="459" y="267"/>
                </a:cubicBezTo>
                <a:close/>
                <a:moveTo>
                  <a:pt x="266" y="115"/>
                </a:moveTo>
                <a:cubicBezTo>
                  <a:pt x="250" y="115"/>
                  <a:pt x="237" y="127"/>
                  <a:pt x="238" y="142"/>
                </a:cubicBezTo>
                <a:cubicBezTo>
                  <a:pt x="238" y="155"/>
                  <a:pt x="252" y="169"/>
                  <a:pt x="265" y="169"/>
                </a:cubicBezTo>
                <a:cubicBezTo>
                  <a:pt x="280" y="169"/>
                  <a:pt x="294" y="154"/>
                  <a:pt x="294" y="140"/>
                </a:cubicBezTo>
                <a:cubicBezTo>
                  <a:pt x="293" y="127"/>
                  <a:pt x="280" y="115"/>
                  <a:pt x="266" y="115"/>
                </a:cubicBezTo>
                <a:close/>
                <a:moveTo>
                  <a:pt x="565" y="119"/>
                </a:moveTo>
                <a:cubicBezTo>
                  <a:pt x="548" y="119"/>
                  <a:pt x="539" y="130"/>
                  <a:pt x="540" y="148"/>
                </a:cubicBezTo>
                <a:cubicBezTo>
                  <a:pt x="540" y="163"/>
                  <a:pt x="551" y="174"/>
                  <a:pt x="567" y="173"/>
                </a:cubicBezTo>
                <a:cubicBezTo>
                  <a:pt x="582" y="172"/>
                  <a:pt x="593" y="160"/>
                  <a:pt x="593" y="146"/>
                </a:cubicBezTo>
                <a:cubicBezTo>
                  <a:pt x="593" y="130"/>
                  <a:pt x="581" y="118"/>
                  <a:pt x="565" y="119"/>
                </a:cubicBezTo>
                <a:close/>
                <a:moveTo>
                  <a:pt x="249" y="461"/>
                </a:moveTo>
                <a:cubicBezTo>
                  <a:pt x="261" y="461"/>
                  <a:pt x="277" y="445"/>
                  <a:pt x="278" y="432"/>
                </a:cubicBezTo>
                <a:cubicBezTo>
                  <a:pt x="278" y="418"/>
                  <a:pt x="264" y="405"/>
                  <a:pt x="249" y="405"/>
                </a:cubicBezTo>
                <a:cubicBezTo>
                  <a:pt x="231" y="406"/>
                  <a:pt x="225" y="418"/>
                  <a:pt x="224" y="433"/>
                </a:cubicBezTo>
                <a:cubicBezTo>
                  <a:pt x="222" y="448"/>
                  <a:pt x="234" y="460"/>
                  <a:pt x="249" y="461"/>
                </a:cubicBezTo>
                <a:close/>
              </a:path>
            </a:pathLst>
          </a:custGeom>
          <a:solidFill>
            <a:srgbClr val="7F7F7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115" name="Google Shape;115;p18"/>
          <p:cNvSpPr txBox="1"/>
          <p:nvPr/>
        </p:nvSpPr>
        <p:spPr>
          <a:xfrm>
            <a:off x="7343575" y="4847250"/>
            <a:ext cx="18003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solidFill>
                  <a:schemeClr val="dk1"/>
                </a:solidFill>
                <a:latin typeface="Oswald"/>
                <a:ea typeface="Oswald"/>
                <a:cs typeface="Oswald"/>
                <a:sym typeface="Oswald"/>
              </a:rPr>
              <a:t>Lovibond, P.F. &amp; Lovibond, S.H. (1995)</a:t>
            </a:r>
            <a:endParaRPr sz="900">
              <a:solidFill>
                <a:schemeClr val="dk1"/>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5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500"/>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500"/>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500"/>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500"/>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500"/>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5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5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0" y="0"/>
            <a:ext cx="9144000" cy="917100"/>
          </a:xfrm>
          <a:prstGeom prst="rect">
            <a:avLst/>
          </a:prstGeom>
          <a:solidFill>
            <a:srgbClr val="FF9900"/>
          </a:solidFill>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rPr>
              <a:t>   </a:t>
            </a:r>
            <a:r>
              <a:rPr lang="en" sz="2500">
                <a:solidFill>
                  <a:schemeClr val="lt1"/>
                </a:solidFill>
              </a:rPr>
              <a:t>16 Validity Check List Items</a:t>
            </a:r>
            <a:endParaRPr sz="2500">
              <a:solidFill>
                <a:schemeClr val="lt1"/>
              </a:solidFill>
            </a:endParaRPr>
          </a:p>
        </p:txBody>
      </p:sp>
      <p:sp>
        <p:nvSpPr>
          <p:cNvPr id="121" name="Google Shape;121;p19"/>
          <p:cNvSpPr txBox="1"/>
          <p:nvPr>
            <p:ph idx="2" type="body"/>
          </p:nvPr>
        </p:nvSpPr>
        <p:spPr>
          <a:xfrm>
            <a:off x="4939525" y="1209175"/>
            <a:ext cx="3837000" cy="369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476BAC"/>
                </a:solidFill>
              </a:rPr>
              <a:t>Answer is….</a:t>
            </a:r>
            <a:endParaRPr b="1" sz="1600">
              <a:solidFill>
                <a:srgbClr val="476BAC"/>
              </a:solidFill>
            </a:endParaRPr>
          </a:p>
          <a:p>
            <a:pPr indent="-330200" lvl="0" marL="457200" rtl="0" algn="l">
              <a:spcBef>
                <a:spcPts val="1200"/>
              </a:spcBef>
              <a:spcAft>
                <a:spcPts val="0"/>
              </a:spcAft>
              <a:buClr>
                <a:srgbClr val="476BAC"/>
              </a:buClr>
              <a:buSzPts val="1600"/>
              <a:buChar char="-"/>
            </a:pPr>
            <a:r>
              <a:rPr b="1" lang="en" sz="1600">
                <a:solidFill>
                  <a:srgbClr val="476BAC"/>
                </a:solidFill>
              </a:rPr>
              <a:t>3</a:t>
            </a:r>
            <a:r>
              <a:rPr b="1" lang="en" sz="1600">
                <a:solidFill>
                  <a:srgbClr val="476BAC"/>
                </a:solidFill>
              </a:rPr>
              <a:t> out of 16 were not real words</a:t>
            </a:r>
            <a:endParaRPr b="1" sz="1600">
              <a:solidFill>
                <a:srgbClr val="476BAC"/>
              </a:solidFill>
            </a:endParaRPr>
          </a:p>
          <a:p>
            <a:pPr indent="-330200" lvl="1" marL="914400" rtl="0" algn="l">
              <a:spcBef>
                <a:spcPts val="0"/>
              </a:spcBef>
              <a:spcAft>
                <a:spcPts val="0"/>
              </a:spcAft>
              <a:buClr>
                <a:srgbClr val="476BAC"/>
              </a:buClr>
              <a:buSzPts val="1600"/>
              <a:buChar char="-"/>
            </a:pPr>
            <a:r>
              <a:rPr b="1" lang="en" sz="1600">
                <a:solidFill>
                  <a:srgbClr val="476BAC"/>
                </a:solidFill>
              </a:rPr>
              <a:t>Cuivocal</a:t>
            </a:r>
            <a:endParaRPr b="1" sz="1600">
              <a:solidFill>
                <a:srgbClr val="476BAC"/>
              </a:solidFill>
            </a:endParaRPr>
          </a:p>
          <a:p>
            <a:pPr indent="-330200" lvl="1" marL="914400" rtl="0" algn="l">
              <a:spcBef>
                <a:spcPts val="0"/>
              </a:spcBef>
              <a:spcAft>
                <a:spcPts val="0"/>
              </a:spcAft>
              <a:buClr>
                <a:srgbClr val="476BAC"/>
              </a:buClr>
              <a:buSzPts val="1600"/>
              <a:buChar char="-"/>
            </a:pPr>
            <a:r>
              <a:rPr b="1" lang="en" sz="1600">
                <a:solidFill>
                  <a:srgbClr val="476BAC"/>
                </a:solidFill>
              </a:rPr>
              <a:t>Florted</a:t>
            </a:r>
            <a:endParaRPr b="1" sz="1600">
              <a:solidFill>
                <a:srgbClr val="476BAC"/>
              </a:solidFill>
            </a:endParaRPr>
          </a:p>
          <a:p>
            <a:pPr indent="-330200" lvl="1" marL="914400" rtl="0" algn="l">
              <a:spcBef>
                <a:spcPts val="0"/>
              </a:spcBef>
              <a:spcAft>
                <a:spcPts val="0"/>
              </a:spcAft>
              <a:buClr>
                <a:srgbClr val="476BAC"/>
              </a:buClr>
              <a:buSzPts val="1600"/>
              <a:buChar char="-"/>
            </a:pPr>
            <a:r>
              <a:rPr b="1" lang="en" sz="1600">
                <a:solidFill>
                  <a:srgbClr val="476BAC"/>
                </a:solidFill>
              </a:rPr>
              <a:t>Verdid</a:t>
            </a:r>
            <a:endParaRPr b="1" sz="1600">
              <a:solidFill>
                <a:srgbClr val="476BAC"/>
              </a:solidFill>
            </a:endParaRPr>
          </a:p>
          <a:p>
            <a:pPr indent="-330200" lvl="0" marL="457200" rtl="0" algn="l">
              <a:spcBef>
                <a:spcPts val="0"/>
              </a:spcBef>
              <a:spcAft>
                <a:spcPts val="0"/>
              </a:spcAft>
              <a:buClr>
                <a:srgbClr val="476BAC"/>
              </a:buClr>
              <a:buSzPts val="1600"/>
              <a:buChar char="-"/>
            </a:pPr>
            <a:r>
              <a:rPr b="1" lang="en" sz="1600">
                <a:solidFill>
                  <a:srgbClr val="476BAC"/>
                </a:solidFill>
              </a:rPr>
              <a:t>Subjects asked to check definitions of words they knew</a:t>
            </a:r>
            <a:endParaRPr b="1" sz="1600">
              <a:solidFill>
                <a:srgbClr val="476BAC"/>
              </a:solidFill>
            </a:endParaRPr>
          </a:p>
          <a:p>
            <a:pPr indent="-330200" lvl="0" marL="457200" rtl="0" algn="l">
              <a:spcBef>
                <a:spcPts val="0"/>
              </a:spcBef>
              <a:spcAft>
                <a:spcPts val="0"/>
              </a:spcAft>
              <a:buClr>
                <a:srgbClr val="476BAC"/>
              </a:buClr>
              <a:buSzPts val="1600"/>
              <a:buChar char="-"/>
            </a:pPr>
            <a:r>
              <a:rPr b="1" lang="en" sz="1600">
                <a:solidFill>
                  <a:srgbClr val="476BAC"/>
                </a:solidFill>
              </a:rPr>
              <a:t>1 = checked, 0 = not checked</a:t>
            </a:r>
            <a:endParaRPr b="1" sz="1600">
              <a:solidFill>
                <a:srgbClr val="476BAC"/>
              </a:solidFill>
            </a:endParaRPr>
          </a:p>
          <a:p>
            <a:pPr indent="-330200" lvl="0" marL="457200" rtl="0" algn="l">
              <a:spcBef>
                <a:spcPts val="0"/>
              </a:spcBef>
              <a:spcAft>
                <a:spcPts val="0"/>
              </a:spcAft>
              <a:buClr>
                <a:srgbClr val="476BAC"/>
              </a:buClr>
              <a:buSzPts val="1600"/>
              <a:buChar char="-"/>
            </a:pPr>
            <a:r>
              <a:rPr b="1" lang="en" sz="1600">
                <a:solidFill>
                  <a:srgbClr val="476BAC"/>
                </a:solidFill>
              </a:rPr>
              <a:t>Response of “1” to nonwords were omitted. </a:t>
            </a:r>
            <a:endParaRPr b="1" sz="1600">
              <a:solidFill>
                <a:srgbClr val="476BAC"/>
              </a:solidFill>
            </a:endParaRPr>
          </a:p>
          <a:p>
            <a:pPr indent="-330200" lvl="0" marL="457200" rtl="0" algn="l">
              <a:spcBef>
                <a:spcPts val="0"/>
              </a:spcBef>
              <a:spcAft>
                <a:spcPts val="0"/>
              </a:spcAft>
              <a:buClr>
                <a:srgbClr val="476BAC"/>
              </a:buClr>
              <a:buSzPts val="1600"/>
              <a:buChar char="-"/>
            </a:pPr>
            <a:r>
              <a:rPr b="1" lang="en" sz="1600">
                <a:solidFill>
                  <a:srgbClr val="476BAC"/>
                </a:solidFill>
              </a:rPr>
              <a:t>Original observations:  39,775</a:t>
            </a:r>
            <a:endParaRPr b="1" sz="1600">
              <a:solidFill>
                <a:srgbClr val="476BAC"/>
              </a:solidFill>
            </a:endParaRPr>
          </a:p>
          <a:p>
            <a:pPr indent="-330200" lvl="0" marL="914400" rtl="0" algn="l">
              <a:spcBef>
                <a:spcPts val="0"/>
              </a:spcBef>
              <a:spcAft>
                <a:spcPts val="0"/>
              </a:spcAft>
              <a:buClr>
                <a:srgbClr val="476BAC"/>
              </a:buClr>
              <a:buSzPts val="1600"/>
              <a:buChar char="-"/>
            </a:pPr>
            <a:r>
              <a:rPr b="1" lang="en" sz="1600">
                <a:solidFill>
                  <a:srgbClr val="476BAC"/>
                </a:solidFill>
              </a:rPr>
              <a:t>Total Deleted:  5,192</a:t>
            </a:r>
            <a:endParaRPr b="1" sz="1600">
              <a:solidFill>
                <a:srgbClr val="476BAC"/>
              </a:solidFill>
            </a:endParaRPr>
          </a:p>
          <a:p>
            <a:pPr indent="-330200" lvl="0" marL="914400" rtl="0" algn="l">
              <a:spcBef>
                <a:spcPts val="0"/>
              </a:spcBef>
              <a:spcAft>
                <a:spcPts val="0"/>
              </a:spcAft>
              <a:buClr>
                <a:srgbClr val="476BAC"/>
              </a:buClr>
              <a:buSzPts val="1600"/>
              <a:buChar char="-"/>
            </a:pPr>
            <a:r>
              <a:rPr b="1" lang="en" sz="1600">
                <a:solidFill>
                  <a:srgbClr val="476BAC"/>
                </a:solidFill>
              </a:rPr>
              <a:t>Total Remaining:  34,583 </a:t>
            </a:r>
            <a:endParaRPr b="1" sz="1600">
              <a:solidFill>
                <a:srgbClr val="476BAC"/>
              </a:solidFill>
            </a:endParaRPr>
          </a:p>
          <a:p>
            <a:pPr indent="0" lvl="0" marL="0" rtl="0" algn="l">
              <a:spcBef>
                <a:spcPts val="1200"/>
              </a:spcBef>
              <a:spcAft>
                <a:spcPts val="1200"/>
              </a:spcAft>
              <a:buNone/>
            </a:pPr>
            <a:r>
              <a:rPr b="1" lang="en" sz="1600">
                <a:solidFill>
                  <a:srgbClr val="476BAC"/>
                </a:solidFill>
              </a:rPr>
              <a:t> </a:t>
            </a:r>
            <a:endParaRPr b="1" sz="1600">
              <a:solidFill>
                <a:srgbClr val="476BAC"/>
              </a:solidFill>
            </a:endParaRPr>
          </a:p>
        </p:txBody>
      </p:sp>
      <p:sp>
        <p:nvSpPr>
          <p:cNvPr id="122" name="Google Shape;122;p19"/>
          <p:cNvSpPr txBox="1"/>
          <p:nvPr/>
        </p:nvSpPr>
        <p:spPr>
          <a:xfrm>
            <a:off x="2633263" y="1067575"/>
            <a:ext cx="1866900" cy="383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accent5"/>
              </a:solidFill>
              <a:latin typeface="Average"/>
              <a:ea typeface="Average"/>
              <a:cs typeface="Average"/>
              <a:sym typeface="Average"/>
            </a:endParaRPr>
          </a:p>
          <a:p>
            <a:pPr indent="-317500" lvl="0" marL="457200" rtl="0" algn="l">
              <a:spcBef>
                <a:spcPts val="0"/>
              </a:spcBef>
              <a:spcAft>
                <a:spcPts val="0"/>
              </a:spcAft>
              <a:buClr>
                <a:schemeClr val="accent5"/>
              </a:buClr>
              <a:buSzPts val="1400"/>
              <a:buFont typeface="Average"/>
              <a:buChar char="-"/>
            </a:pPr>
            <a:r>
              <a:rPr lang="en">
                <a:solidFill>
                  <a:schemeClr val="accent5"/>
                </a:solidFill>
                <a:latin typeface="Average"/>
                <a:ea typeface="Average"/>
                <a:cs typeface="Average"/>
                <a:sym typeface="Average"/>
              </a:rPr>
              <a:t>boat</a:t>
            </a:r>
            <a:endParaRPr>
              <a:solidFill>
                <a:schemeClr val="accent5"/>
              </a:solidFill>
              <a:latin typeface="Average"/>
              <a:ea typeface="Average"/>
              <a:cs typeface="Average"/>
              <a:sym typeface="Average"/>
            </a:endParaRPr>
          </a:p>
          <a:p>
            <a:pPr indent="-317500" lvl="0" marL="457200" rtl="0" algn="l">
              <a:spcBef>
                <a:spcPts val="0"/>
              </a:spcBef>
              <a:spcAft>
                <a:spcPts val="0"/>
              </a:spcAft>
              <a:buClr>
                <a:schemeClr val="accent5"/>
              </a:buClr>
              <a:buSzPts val="1400"/>
              <a:buFont typeface="Average"/>
              <a:buChar char="-"/>
            </a:pPr>
            <a:r>
              <a:rPr lang="en">
                <a:solidFill>
                  <a:schemeClr val="accent5"/>
                </a:solidFill>
                <a:latin typeface="Average"/>
                <a:ea typeface="Average"/>
                <a:cs typeface="Average"/>
                <a:sym typeface="Average"/>
              </a:rPr>
              <a:t>incoherent</a:t>
            </a:r>
            <a:endParaRPr>
              <a:solidFill>
                <a:schemeClr val="accent5"/>
              </a:solidFill>
              <a:latin typeface="Average"/>
              <a:ea typeface="Average"/>
              <a:cs typeface="Average"/>
              <a:sym typeface="Average"/>
            </a:endParaRPr>
          </a:p>
          <a:p>
            <a:pPr indent="-317500" lvl="0" marL="457200" rtl="0" algn="l">
              <a:spcBef>
                <a:spcPts val="0"/>
              </a:spcBef>
              <a:spcAft>
                <a:spcPts val="0"/>
              </a:spcAft>
              <a:buClr>
                <a:schemeClr val="accent5"/>
              </a:buClr>
              <a:buSzPts val="1400"/>
              <a:buFont typeface="Average"/>
              <a:buChar char="-"/>
            </a:pPr>
            <a:r>
              <a:rPr lang="en">
                <a:solidFill>
                  <a:schemeClr val="accent5"/>
                </a:solidFill>
                <a:latin typeface="Average"/>
                <a:ea typeface="Average"/>
                <a:cs typeface="Average"/>
                <a:sym typeface="Average"/>
              </a:rPr>
              <a:t>pallid</a:t>
            </a:r>
            <a:endParaRPr>
              <a:solidFill>
                <a:schemeClr val="accent5"/>
              </a:solidFill>
              <a:latin typeface="Average"/>
              <a:ea typeface="Average"/>
              <a:cs typeface="Average"/>
              <a:sym typeface="Average"/>
            </a:endParaRPr>
          </a:p>
          <a:p>
            <a:pPr indent="-317500" lvl="0" marL="457200" rtl="0" algn="l">
              <a:spcBef>
                <a:spcPts val="0"/>
              </a:spcBef>
              <a:spcAft>
                <a:spcPts val="0"/>
              </a:spcAft>
              <a:buClr>
                <a:schemeClr val="accent5"/>
              </a:buClr>
              <a:buSzPts val="1400"/>
              <a:buFont typeface="Average"/>
              <a:buChar char="-"/>
            </a:pPr>
            <a:r>
              <a:rPr lang="en">
                <a:solidFill>
                  <a:schemeClr val="accent5"/>
                </a:solidFill>
                <a:latin typeface="Average"/>
                <a:ea typeface="Average"/>
                <a:cs typeface="Average"/>
                <a:sym typeface="Average"/>
              </a:rPr>
              <a:t>robot</a:t>
            </a:r>
            <a:endParaRPr>
              <a:solidFill>
                <a:schemeClr val="accent5"/>
              </a:solidFill>
              <a:latin typeface="Average"/>
              <a:ea typeface="Average"/>
              <a:cs typeface="Average"/>
              <a:sym typeface="Average"/>
            </a:endParaRPr>
          </a:p>
          <a:p>
            <a:pPr indent="-317500" lvl="0" marL="457200" rtl="0" algn="l">
              <a:spcBef>
                <a:spcPts val="0"/>
              </a:spcBef>
              <a:spcAft>
                <a:spcPts val="0"/>
              </a:spcAft>
              <a:buClr>
                <a:schemeClr val="accent5"/>
              </a:buClr>
              <a:buSzPts val="1400"/>
              <a:buFont typeface="Average"/>
              <a:buChar char="-"/>
            </a:pPr>
            <a:r>
              <a:rPr lang="en">
                <a:solidFill>
                  <a:schemeClr val="accent5"/>
                </a:solidFill>
                <a:latin typeface="Average"/>
                <a:ea typeface="Average"/>
                <a:cs typeface="Average"/>
                <a:sym typeface="Average"/>
              </a:rPr>
              <a:t>audible</a:t>
            </a:r>
            <a:endParaRPr>
              <a:solidFill>
                <a:schemeClr val="accent5"/>
              </a:solidFill>
              <a:latin typeface="Average"/>
              <a:ea typeface="Average"/>
              <a:cs typeface="Average"/>
              <a:sym typeface="Average"/>
            </a:endParaRPr>
          </a:p>
          <a:p>
            <a:pPr indent="-317500" lvl="0" marL="457200" rtl="0" algn="l">
              <a:spcBef>
                <a:spcPts val="0"/>
              </a:spcBef>
              <a:spcAft>
                <a:spcPts val="0"/>
              </a:spcAft>
              <a:buClr>
                <a:schemeClr val="accent5"/>
              </a:buClr>
              <a:buSzPts val="1400"/>
              <a:buFont typeface="Average"/>
              <a:buChar char="-"/>
            </a:pPr>
            <a:r>
              <a:rPr lang="en">
                <a:solidFill>
                  <a:schemeClr val="accent5"/>
                </a:solidFill>
                <a:latin typeface="Average"/>
                <a:ea typeface="Average"/>
                <a:cs typeface="Average"/>
                <a:sym typeface="Average"/>
              </a:rPr>
              <a:t>cuivocal</a:t>
            </a:r>
            <a:endParaRPr>
              <a:solidFill>
                <a:schemeClr val="accent5"/>
              </a:solidFill>
              <a:latin typeface="Average"/>
              <a:ea typeface="Average"/>
              <a:cs typeface="Average"/>
              <a:sym typeface="Average"/>
            </a:endParaRPr>
          </a:p>
          <a:p>
            <a:pPr indent="-317500" lvl="0" marL="457200" rtl="0" algn="l">
              <a:spcBef>
                <a:spcPts val="0"/>
              </a:spcBef>
              <a:spcAft>
                <a:spcPts val="0"/>
              </a:spcAft>
              <a:buClr>
                <a:schemeClr val="accent5"/>
              </a:buClr>
              <a:buSzPts val="1400"/>
              <a:buFont typeface="Average"/>
              <a:buChar char="-"/>
            </a:pPr>
            <a:r>
              <a:rPr lang="en">
                <a:solidFill>
                  <a:schemeClr val="accent5"/>
                </a:solidFill>
                <a:latin typeface="Average"/>
                <a:ea typeface="Average"/>
                <a:cs typeface="Average"/>
                <a:sym typeface="Average"/>
              </a:rPr>
              <a:t>paucity</a:t>
            </a:r>
            <a:endParaRPr>
              <a:solidFill>
                <a:schemeClr val="accent5"/>
              </a:solidFill>
              <a:latin typeface="Average"/>
              <a:ea typeface="Average"/>
              <a:cs typeface="Average"/>
              <a:sym typeface="Average"/>
            </a:endParaRPr>
          </a:p>
          <a:p>
            <a:pPr indent="-317500" lvl="0" marL="457200" rtl="0" algn="l">
              <a:spcBef>
                <a:spcPts val="0"/>
              </a:spcBef>
              <a:spcAft>
                <a:spcPts val="0"/>
              </a:spcAft>
              <a:buClr>
                <a:schemeClr val="accent5"/>
              </a:buClr>
              <a:buSzPts val="1400"/>
              <a:buFont typeface="Average"/>
              <a:buChar char="-"/>
            </a:pPr>
            <a:r>
              <a:rPr lang="en">
                <a:solidFill>
                  <a:schemeClr val="accent5"/>
                </a:solidFill>
                <a:latin typeface="Average"/>
                <a:ea typeface="Average"/>
                <a:cs typeface="Average"/>
                <a:sym typeface="Average"/>
              </a:rPr>
              <a:t>epistemology</a:t>
            </a:r>
            <a:endParaRPr>
              <a:solidFill>
                <a:schemeClr val="accent5"/>
              </a:solidFill>
              <a:latin typeface="Average"/>
              <a:ea typeface="Average"/>
              <a:cs typeface="Average"/>
              <a:sym typeface="Average"/>
            </a:endParaRPr>
          </a:p>
          <a:p>
            <a:pPr indent="-317500" lvl="0" marL="457200" rtl="0" algn="l">
              <a:spcBef>
                <a:spcPts val="0"/>
              </a:spcBef>
              <a:spcAft>
                <a:spcPts val="0"/>
              </a:spcAft>
              <a:buClr>
                <a:schemeClr val="accent5"/>
              </a:buClr>
              <a:buSzPts val="1400"/>
              <a:buFont typeface="Average"/>
              <a:buChar char="-"/>
            </a:pPr>
            <a:r>
              <a:rPr lang="en">
                <a:solidFill>
                  <a:schemeClr val="accent5"/>
                </a:solidFill>
                <a:latin typeface="Average"/>
                <a:ea typeface="Average"/>
                <a:cs typeface="Average"/>
                <a:sym typeface="Average"/>
              </a:rPr>
              <a:t>florted</a:t>
            </a:r>
            <a:endParaRPr>
              <a:solidFill>
                <a:schemeClr val="accent5"/>
              </a:solidFill>
              <a:latin typeface="Average"/>
              <a:ea typeface="Average"/>
              <a:cs typeface="Average"/>
              <a:sym typeface="Average"/>
            </a:endParaRPr>
          </a:p>
          <a:p>
            <a:pPr indent="-317500" lvl="0" marL="457200" rtl="0" algn="l">
              <a:spcBef>
                <a:spcPts val="0"/>
              </a:spcBef>
              <a:spcAft>
                <a:spcPts val="0"/>
              </a:spcAft>
              <a:buClr>
                <a:schemeClr val="accent5"/>
              </a:buClr>
              <a:buSzPts val="1400"/>
              <a:buFont typeface="Average"/>
              <a:buChar char="-"/>
            </a:pPr>
            <a:r>
              <a:rPr lang="en">
                <a:solidFill>
                  <a:schemeClr val="accent5"/>
                </a:solidFill>
                <a:latin typeface="Average"/>
                <a:ea typeface="Average"/>
                <a:cs typeface="Average"/>
                <a:sym typeface="Average"/>
              </a:rPr>
              <a:t>decide</a:t>
            </a:r>
            <a:endParaRPr>
              <a:solidFill>
                <a:schemeClr val="accent5"/>
              </a:solidFill>
              <a:latin typeface="Average"/>
              <a:ea typeface="Average"/>
              <a:cs typeface="Average"/>
              <a:sym typeface="Average"/>
            </a:endParaRPr>
          </a:p>
          <a:p>
            <a:pPr indent="-317500" lvl="0" marL="457200" rtl="0" algn="l">
              <a:spcBef>
                <a:spcPts val="0"/>
              </a:spcBef>
              <a:spcAft>
                <a:spcPts val="0"/>
              </a:spcAft>
              <a:buClr>
                <a:schemeClr val="accent5"/>
              </a:buClr>
              <a:buSzPts val="1400"/>
              <a:buFont typeface="Average"/>
              <a:buChar char="-"/>
            </a:pPr>
            <a:r>
              <a:rPr lang="en">
                <a:solidFill>
                  <a:schemeClr val="accent5"/>
                </a:solidFill>
                <a:latin typeface="Average"/>
                <a:ea typeface="Average"/>
                <a:cs typeface="Average"/>
                <a:sym typeface="Average"/>
              </a:rPr>
              <a:t>pastiche</a:t>
            </a:r>
            <a:endParaRPr>
              <a:solidFill>
                <a:schemeClr val="accent5"/>
              </a:solidFill>
              <a:latin typeface="Average"/>
              <a:ea typeface="Average"/>
              <a:cs typeface="Average"/>
              <a:sym typeface="Average"/>
            </a:endParaRPr>
          </a:p>
          <a:p>
            <a:pPr indent="-317500" lvl="0" marL="457200" rtl="0" algn="l">
              <a:spcBef>
                <a:spcPts val="0"/>
              </a:spcBef>
              <a:spcAft>
                <a:spcPts val="0"/>
              </a:spcAft>
              <a:buClr>
                <a:schemeClr val="accent5"/>
              </a:buClr>
              <a:buSzPts val="1400"/>
              <a:buFont typeface="Average"/>
              <a:buChar char="-"/>
            </a:pPr>
            <a:r>
              <a:rPr lang="en">
                <a:solidFill>
                  <a:schemeClr val="accent5"/>
                </a:solidFill>
                <a:latin typeface="Average"/>
                <a:ea typeface="Average"/>
                <a:cs typeface="Average"/>
                <a:sym typeface="Average"/>
              </a:rPr>
              <a:t>verdid</a:t>
            </a:r>
            <a:endParaRPr>
              <a:solidFill>
                <a:schemeClr val="accent5"/>
              </a:solidFill>
              <a:latin typeface="Average"/>
              <a:ea typeface="Average"/>
              <a:cs typeface="Average"/>
              <a:sym typeface="Average"/>
            </a:endParaRPr>
          </a:p>
          <a:p>
            <a:pPr indent="-317500" lvl="0" marL="457200" rtl="0" algn="l">
              <a:spcBef>
                <a:spcPts val="0"/>
              </a:spcBef>
              <a:spcAft>
                <a:spcPts val="0"/>
              </a:spcAft>
              <a:buClr>
                <a:schemeClr val="accent5"/>
              </a:buClr>
              <a:buSzPts val="1400"/>
              <a:buFont typeface="Average"/>
              <a:buChar char="-"/>
            </a:pPr>
            <a:r>
              <a:rPr lang="en">
                <a:solidFill>
                  <a:schemeClr val="accent5"/>
                </a:solidFill>
                <a:latin typeface="Average"/>
                <a:ea typeface="Average"/>
                <a:cs typeface="Average"/>
                <a:sym typeface="Average"/>
              </a:rPr>
              <a:t>abysmal</a:t>
            </a:r>
            <a:endParaRPr>
              <a:solidFill>
                <a:schemeClr val="accent5"/>
              </a:solidFill>
              <a:latin typeface="Average"/>
              <a:ea typeface="Average"/>
              <a:cs typeface="Average"/>
              <a:sym typeface="Average"/>
            </a:endParaRPr>
          </a:p>
          <a:p>
            <a:pPr indent="-317500" lvl="0" marL="457200" rtl="0" algn="l">
              <a:spcBef>
                <a:spcPts val="0"/>
              </a:spcBef>
              <a:spcAft>
                <a:spcPts val="0"/>
              </a:spcAft>
              <a:buClr>
                <a:schemeClr val="accent5"/>
              </a:buClr>
              <a:buSzPts val="1400"/>
              <a:buFont typeface="Average"/>
              <a:buChar char="-"/>
            </a:pPr>
            <a:r>
              <a:rPr lang="en">
                <a:solidFill>
                  <a:schemeClr val="accent5"/>
                </a:solidFill>
                <a:latin typeface="Average"/>
                <a:ea typeface="Average"/>
                <a:cs typeface="Average"/>
                <a:sym typeface="Average"/>
              </a:rPr>
              <a:t>lucid</a:t>
            </a:r>
            <a:endParaRPr>
              <a:solidFill>
                <a:schemeClr val="accent5"/>
              </a:solidFill>
              <a:latin typeface="Average"/>
              <a:ea typeface="Average"/>
              <a:cs typeface="Average"/>
              <a:sym typeface="Average"/>
            </a:endParaRPr>
          </a:p>
          <a:p>
            <a:pPr indent="-317500" lvl="0" marL="457200" rtl="0" algn="l">
              <a:spcBef>
                <a:spcPts val="0"/>
              </a:spcBef>
              <a:spcAft>
                <a:spcPts val="0"/>
              </a:spcAft>
              <a:buClr>
                <a:schemeClr val="accent5"/>
              </a:buClr>
              <a:buSzPts val="1400"/>
              <a:buFont typeface="Average"/>
              <a:buChar char="-"/>
            </a:pPr>
            <a:r>
              <a:rPr lang="en">
                <a:solidFill>
                  <a:schemeClr val="accent5"/>
                </a:solidFill>
                <a:latin typeface="Average"/>
                <a:ea typeface="Average"/>
                <a:cs typeface="Average"/>
                <a:sym typeface="Average"/>
              </a:rPr>
              <a:t>betray</a:t>
            </a:r>
            <a:endParaRPr>
              <a:solidFill>
                <a:schemeClr val="accent5"/>
              </a:solidFill>
              <a:latin typeface="Average"/>
              <a:ea typeface="Average"/>
              <a:cs typeface="Average"/>
              <a:sym typeface="Average"/>
            </a:endParaRPr>
          </a:p>
          <a:p>
            <a:pPr indent="-317500" lvl="0" marL="457200" rtl="0" algn="l">
              <a:spcBef>
                <a:spcPts val="0"/>
              </a:spcBef>
              <a:spcAft>
                <a:spcPts val="0"/>
              </a:spcAft>
              <a:buClr>
                <a:schemeClr val="accent5"/>
              </a:buClr>
              <a:buSzPts val="1400"/>
              <a:buFont typeface="Average"/>
              <a:buChar char="-"/>
            </a:pPr>
            <a:r>
              <a:rPr lang="en">
                <a:solidFill>
                  <a:schemeClr val="accent5"/>
                </a:solidFill>
                <a:latin typeface="Average"/>
                <a:ea typeface="Average"/>
                <a:cs typeface="Average"/>
                <a:sym typeface="Average"/>
              </a:rPr>
              <a:t>funny</a:t>
            </a:r>
            <a:endParaRPr sz="1300">
              <a:solidFill>
                <a:schemeClr val="accent5"/>
              </a:solidFill>
              <a:latin typeface="Average"/>
              <a:ea typeface="Average"/>
              <a:cs typeface="Average"/>
              <a:sym typeface="Average"/>
            </a:endParaRPr>
          </a:p>
        </p:txBody>
      </p:sp>
      <p:sp>
        <p:nvSpPr>
          <p:cNvPr id="123" name="Google Shape;123;p19"/>
          <p:cNvSpPr txBox="1"/>
          <p:nvPr/>
        </p:nvSpPr>
        <p:spPr>
          <a:xfrm>
            <a:off x="327025" y="1951050"/>
            <a:ext cx="1866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5"/>
                </a:solidFill>
                <a:latin typeface="Average"/>
                <a:ea typeface="Average"/>
                <a:cs typeface="Average"/>
                <a:sym typeface="Average"/>
              </a:rPr>
              <a:t>Let’s play a game. </a:t>
            </a:r>
            <a:endParaRPr sz="1700">
              <a:solidFill>
                <a:schemeClr val="accent5"/>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en"/>
              <a:t>Validity Checklist Items (- 4,554 Obs).</a:t>
            </a:r>
            <a:endParaRPr/>
          </a:p>
          <a:p>
            <a:pPr indent="-342900" lvl="0" marL="457200" rtl="0" algn="l">
              <a:spcBef>
                <a:spcPts val="0"/>
              </a:spcBef>
              <a:spcAft>
                <a:spcPts val="0"/>
              </a:spcAft>
              <a:buSzPts val="1800"/>
              <a:buAutoNum type="arabicPeriod"/>
            </a:pPr>
            <a:r>
              <a:rPr lang="en"/>
              <a:t>Observations dropped (- 5,192 Obs):</a:t>
            </a:r>
            <a:endParaRPr/>
          </a:p>
          <a:p>
            <a:pPr indent="-317500" lvl="1" marL="914400" rtl="0" algn="l">
              <a:spcBef>
                <a:spcPts val="0"/>
              </a:spcBef>
              <a:spcAft>
                <a:spcPts val="0"/>
              </a:spcAft>
              <a:buSzPts val="1400"/>
              <a:buAutoNum type="alphaLcPeriod"/>
            </a:pPr>
            <a:r>
              <a:rPr lang="en"/>
              <a:t>Which categorical values doesn’t match with the codebook.</a:t>
            </a:r>
            <a:endParaRPr/>
          </a:p>
          <a:p>
            <a:pPr indent="-317500" lvl="1" marL="914400" rtl="0" algn="l">
              <a:spcBef>
                <a:spcPts val="0"/>
              </a:spcBef>
              <a:spcAft>
                <a:spcPts val="0"/>
              </a:spcAft>
              <a:buSzPts val="1400"/>
              <a:buAutoNum type="alphaLcPeriod"/>
            </a:pPr>
            <a:r>
              <a:rPr lang="en"/>
              <a:t>With country unspecified.</a:t>
            </a:r>
            <a:endParaRPr/>
          </a:p>
          <a:p>
            <a:pPr indent="-317500" lvl="1" marL="914400" rtl="0" algn="l">
              <a:spcBef>
                <a:spcPts val="0"/>
              </a:spcBef>
              <a:spcAft>
                <a:spcPts val="0"/>
              </a:spcAft>
              <a:buSzPts val="1400"/>
              <a:buAutoNum type="alphaLcPeriod"/>
            </a:pPr>
            <a:r>
              <a:rPr lang="en"/>
              <a:t>Which age values are greater than 100.</a:t>
            </a:r>
            <a:endParaRPr/>
          </a:p>
          <a:p>
            <a:pPr indent="-342900" lvl="0" marL="457200" rtl="0" algn="l">
              <a:spcBef>
                <a:spcPts val="0"/>
              </a:spcBef>
              <a:spcAft>
                <a:spcPts val="0"/>
              </a:spcAft>
              <a:buSzPts val="1800"/>
              <a:buAutoNum type="arabicPeriod"/>
            </a:pPr>
            <a:r>
              <a:rPr lang="en"/>
              <a:t>Variables dropped:</a:t>
            </a:r>
            <a:endParaRPr/>
          </a:p>
          <a:p>
            <a:pPr indent="-317500" lvl="1" marL="914400" rtl="0" algn="l">
              <a:spcBef>
                <a:spcPts val="0"/>
              </a:spcBef>
              <a:spcAft>
                <a:spcPts val="0"/>
              </a:spcAft>
              <a:buSzPts val="1400"/>
              <a:buAutoNum type="alphaLcPeriod"/>
            </a:pPr>
            <a:r>
              <a:rPr lang="en"/>
              <a:t>Validity checklist.</a:t>
            </a:r>
            <a:endParaRPr/>
          </a:p>
          <a:p>
            <a:pPr indent="-317500" lvl="1" marL="914400" rtl="0" algn="l">
              <a:spcBef>
                <a:spcPts val="0"/>
              </a:spcBef>
              <a:spcAft>
                <a:spcPts val="0"/>
              </a:spcAft>
              <a:buSzPts val="1400"/>
              <a:buAutoNum type="alphaLcPeriod"/>
            </a:pPr>
            <a:r>
              <a:rPr lang="en"/>
              <a:t>The Ten Item Personality Inventory.</a:t>
            </a:r>
            <a:endParaRPr/>
          </a:p>
          <a:p>
            <a:pPr indent="-342900" lvl="0" marL="457200" rtl="0" algn="l">
              <a:spcBef>
                <a:spcPts val="0"/>
              </a:spcBef>
              <a:spcAft>
                <a:spcPts val="0"/>
              </a:spcAft>
              <a:buSzPts val="1800"/>
              <a:buAutoNum type="arabicPeriod"/>
            </a:pPr>
            <a:r>
              <a:rPr lang="en"/>
              <a:t>Variables added:</a:t>
            </a:r>
            <a:endParaRPr/>
          </a:p>
          <a:p>
            <a:pPr indent="-317500" lvl="1" marL="914400" rtl="0" algn="l">
              <a:spcBef>
                <a:spcPts val="0"/>
              </a:spcBef>
              <a:spcAft>
                <a:spcPts val="0"/>
              </a:spcAft>
              <a:buSzPts val="1400"/>
              <a:buAutoNum type="alphaLcPeriod"/>
            </a:pPr>
            <a:r>
              <a:rPr lang="en"/>
              <a:t>Country name: Country complete name as described in the ISO 3166 international standard (minor modifications applied)</a:t>
            </a:r>
            <a:endParaRPr/>
          </a:p>
          <a:p>
            <a:pPr indent="-317500" lvl="1" marL="914400" rtl="0" algn="l">
              <a:spcBef>
                <a:spcPts val="0"/>
              </a:spcBef>
              <a:spcAft>
                <a:spcPts val="0"/>
              </a:spcAft>
              <a:buSzPts val="1400"/>
              <a:buAutoNum type="alphaLcPeriod"/>
            </a:pPr>
            <a:r>
              <a:rPr lang="en"/>
              <a:t>Has major: If Major variable is not readable or its answer is equivalent to any king of negation (no, none, n/a, etc.), then 0 (No), else 1 (Yes).</a:t>
            </a:r>
            <a:endParaRPr/>
          </a:p>
        </p:txBody>
      </p:sp>
      <p:sp>
        <p:nvSpPr>
          <p:cNvPr id="129" name="Google Shape;129;p20"/>
          <p:cNvSpPr/>
          <p:nvPr/>
        </p:nvSpPr>
        <p:spPr>
          <a:xfrm>
            <a:off x="6317400" y="1250450"/>
            <a:ext cx="1722900" cy="12564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1"/>
                </a:solidFill>
                <a:latin typeface="Average"/>
                <a:ea typeface="Average"/>
                <a:cs typeface="Average"/>
                <a:sym typeface="Average"/>
              </a:rPr>
              <a:t>Total</a:t>
            </a:r>
            <a:r>
              <a:rPr lang="en">
                <a:solidFill>
                  <a:schemeClr val="lt1"/>
                </a:solidFill>
                <a:latin typeface="Average"/>
                <a:ea typeface="Average"/>
                <a:cs typeface="Average"/>
                <a:sym typeface="Average"/>
              </a:rPr>
              <a:t> Deleted:</a:t>
            </a:r>
            <a:endParaRPr>
              <a:solidFill>
                <a:schemeClr val="lt1"/>
              </a:solidFill>
              <a:latin typeface="Average"/>
              <a:ea typeface="Average"/>
              <a:cs typeface="Average"/>
              <a:sym typeface="Average"/>
            </a:endParaRPr>
          </a:p>
          <a:p>
            <a:pPr indent="0" lvl="0" marL="0" rtl="0" algn="ctr">
              <a:lnSpc>
                <a:spcPct val="100000"/>
              </a:lnSpc>
              <a:spcBef>
                <a:spcPts val="0"/>
              </a:spcBef>
              <a:spcAft>
                <a:spcPts val="0"/>
              </a:spcAft>
              <a:buNone/>
            </a:pPr>
            <a:r>
              <a:rPr lang="en">
                <a:solidFill>
                  <a:schemeClr val="lt1"/>
                </a:solidFill>
                <a:latin typeface="Average"/>
                <a:ea typeface="Average"/>
                <a:cs typeface="Average"/>
                <a:sym typeface="Average"/>
              </a:rPr>
              <a:t>9,746</a:t>
            </a:r>
            <a:endParaRPr>
              <a:solidFill>
                <a:schemeClr val="lt1"/>
              </a:solidFill>
              <a:latin typeface="Average"/>
              <a:ea typeface="Average"/>
              <a:cs typeface="Average"/>
              <a:sym typeface="Average"/>
            </a:endParaRPr>
          </a:p>
          <a:p>
            <a:pPr indent="0" lvl="0" marL="0" rtl="0" algn="ctr">
              <a:lnSpc>
                <a:spcPct val="100000"/>
              </a:lnSpc>
              <a:spcBef>
                <a:spcPts val="0"/>
              </a:spcBef>
              <a:spcAft>
                <a:spcPts val="0"/>
              </a:spcAft>
              <a:buNone/>
            </a:pPr>
            <a:r>
              <a:rPr lang="en">
                <a:solidFill>
                  <a:schemeClr val="lt1"/>
                </a:solidFill>
                <a:latin typeface="Average"/>
                <a:ea typeface="Average"/>
                <a:cs typeface="Average"/>
                <a:sym typeface="Average"/>
              </a:rPr>
              <a:t>Remaining:</a:t>
            </a:r>
            <a:endParaRPr>
              <a:solidFill>
                <a:schemeClr val="lt1"/>
              </a:solidFill>
              <a:latin typeface="Average"/>
              <a:ea typeface="Average"/>
              <a:cs typeface="Average"/>
              <a:sym typeface="Average"/>
            </a:endParaRPr>
          </a:p>
          <a:p>
            <a:pPr indent="0" lvl="0" marL="0" rtl="0" algn="ctr">
              <a:lnSpc>
                <a:spcPct val="100000"/>
              </a:lnSpc>
              <a:spcBef>
                <a:spcPts val="0"/>
              </a:spcBef>
              <a:spcAft>
                <a:spcPts val="0"/>
              </a:spcAft>
              <a:buNone/>
            </a:pPr>
            <a:r>
              <a:rPr lang="en">
                <a:solidFill>
                  <a:schemeClr val="lt1"/>
                </a:solidFill>
                <a:latin typeface="Average"/>
                <a:ea typeface="Average"/>
                <a:cs typeface="Average"/>
                <a:sym typeface="Average"/>
              </a:rPr>
              <a:t>30,029</a:t>
            </a:r>
            <a:endParaRPr>
              <a:solidFill>
                <a:schemeClr val="lt1"/>
              </a:solidFill>
              <a:latin typeface="Average"/>
              <a:ea typeface="Average"/>
              <a:cs typeface="Average"/>
              <a:sym typeface="Average"/>
            </a:endParaRPr>
          </a:p>
        </p:txBody>
      </p:sp>
      <p:sp>
        <p:nvSpPr>
          <p:cNvPr id="130" name="Google Shape;130;p20"/>
          <p:cNvSpPr/>
          <p:nvPr/>
        </p:nvSpPr>
        <p:spPr>
          <a:xfrm>
            <a:off x="0" y="0"/>
            <a:ext cx="9144000" cy="912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B45F06"/>
                </a:solidFill>
                <a:latin typeface="Oswald"/>
                <a:ea typeface="Oswald"/>
                <a:cs typeface="Oswald"/>
                <a:sym typeface="Oswald"/>
              </a:rPr>
              <a:t>  Data cleaning</a:t>
            </a:r>
            <a:endParaRPr sz="3000">
              <a:solidFill>
                <a:srgbClr val="B45F06"/>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idx="1" type="body"/>
          </p:nvPr>
        </p:nvSpPr>
        <p:spPr>
          <a:xfrm>
            <a:off x="311700" y="1152475"/>
            <a:ext cx="8520600" cy="14691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startAt="5"/>
            </a:pPr>
            <a:r>
              <a:rPr lang="en"/>
              <a:t>Data modifications:</a:t>
            </a:r>
            <a:endParaRPr/>
          </a:p>
          <a:p>
            <a:pPr indent="-317500" lvl="1" marL="914400" rtl="0" algn="l">
              <a:spcBef>
                <a:spcPts val="0"/>
              </a:spcBef>
              <a:spcAft>
                <a:spcPts val="0"/>
              </a:spcAft>
              <a:buSzPts val="1400"/>
              <a:buAutoNum type="alphaLcPeriod"/>
            </a:pPr>
            <a:r>
              <a:rPr lang="en"/>
              <a:t>Family s</a:t>
            </a:r>
            <a:r>
              <a:rPr lang="en"/>
              <a:t>ize: Assuming that respondents missed that the must include </a:t>
            </a:r>
            <a:r>
              <a:rPr lang="en"/>
              <a:t>themselves</a:t>
            </a:r>
            <a:r>
              <a:rPr lang="en"/>
              <a:t> when counting the number of children their mother have, the 0 values were updated to 1.</a:t>
            </a:r>
            <a:endParaRPr/>
          </a:p>
          <a:p>
            <a:pPr indent="-317500" lvl="1" marL="914400" rtl="0" algn="l">
              <a:spcBef>
                <a:spcPts val="0"/>
              </a:spcBef>
              <a:spcAft>
                <a:spcPts val="0"/>
              </a:spcAft>
              <a:buSzPts val="1400"/>
              <a:buAutoNum type="alphaLcPeriod"/>
            </a:pPr>
            <a:r>
              <a:rPr lang="en"/>
              <a:t>Yes or no variables: Changed from 1 = “Yes” and 2 = “No” to 0 = “No” and 1 - “Yes”.</a:t>
            </a:r>
            <a:endParaRPr/>
          </a:p>
          <a:p>
            <a:pPr indent="-342900" lvl="0" marL="457200" rtl="0" algn="l">
              <a:spcBef>
                <a:spcPts val="0"/>
              </a:spcBef>
              <a:spcAft>
                <a:spcPts val="0"/>
              </a:spcAft>
              <a:buSzPts val="1800"/>
              <a:buAutoNum type="arabicPeriod" startAt="5"/>
            </a:pPr>
            <a:r>
              <a:rPr lang="en"/>
              <a:t>Rename variables using “Pascal case” standard (eg. MyVariable).</a:t>
            </a:r>
            <a:endParaRPr/>
          </a:p>
        </p:txBody>
      </p:sp>
      <p:sp>
        <p:nvSpPr>
          <p:cNvPr id="136" name="Google Shape;136;p21"/>
          <p:cNvSpPr/>
          <p:nvPr/>
        </p:nvSpPr>
        <p:spPr>
          <a:xfrm>
            <a:off x="0" y="0"/>
            <a:ext cx="9144000" cy="912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B45F06"/>
                </a:solidFill>
                <a:latin typeface="Oswald"/>
                <a:ea typeface="Oswald"/>
                <a:cs typeface="Oswald"/>
                <a:sym typeface="Oswald"/>
              </a:rPr>
              <a:t>  Data cleaning</a:t>
            </a:r>
            <a:endParaRPr sz="3000">
              <a:solidFill>
                <a:srgbClr val="B45F06"/>
              </a:solidFill>
              <a:latin typeface="Oswald"/>
              <a:ea typeface="Oswald"/>
              <a:cs typeface="Oswald"/>
              <a:sym typeface="Oswald"/>
            </a:endParaRPr>
          </a:p>
        </p:txBody>
      </p:sp>
      <p:pic>
        <p:nvPicPr>
          <p:cNvPr id="137" name="Google Shape;137;p21"/>
          <p:cNvPicPr preferRelativeResize="0"/>
          <p:nvPr/>
        </p:nvPicPr>
        <p:blipFill>
          <a:blip r:embed="rId3">
            <a:alphaModFix/>
          </a:blip>
          <a:stretch>
            <a:fillRect/>
          </a:stretch>
        </p:blipFill>
        <p:spPr>
          <a:xfrm>
            <a:off x="3691600" y="2649538"/>
            <a:ext cx="4988250" cy="2096175"/>
          </a:xfrm>
          <a:prstGeom prst="rect">
            <a:avLst/>
          </a:prstGeom>
          <a:noFill/>
          <a:ln>
            <a:noFill/>
          </a:ln>
        </p:spPr>
      </p:pic>
      <p:sp>
        <p:nvSpPr>
          <p:cNvPr id="138" name="Google Shape;138;p21"/>
          <p:cNvSpPr txBox="1"/>
          <p:nvPr>
            <p:ph idx="1" type="body"/>
          </p:nvPr>
        </p:nvSpPr>
        <p:spPr>
          <a:xfrm>
            <a:off x="311700" y="2425175"/>
            <a:ext cx="3264300" cy="25449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startAt="7"/>
            </a:pPr>
            <a:r>
              <a:rPr lang="en"/>
              <a:t>Recode all categorical variables according to the codebook.</a:t>
            </a:r>
            <a:endParaRPr/>
          </a:p>
          <a:p>
            <a:pPr indent="-342900" lvl="0" marL="457200" rtl="0" algn="l">
              <a:spcBef>
                <a:spcPts val="0"/>
              </a:spcBef>
              <a:spcAft>
                <a:spcPts val="0"/>
              </a:spcAft>
              <a:buSzPts val="1800"/>
              <a:buAutoNum type="arabicPeriod" startAt="7"/>
            </a:pPr>
            <a:r>
              <a:rPr lang="en"/>
              <a:t>Solving issues shown on distribution plots:</a:t>
            </a:r>
            <a:endParaRPr/>
          </a:p>
          <a:p>
            <a:pPr indent="-317500" lvl="1" marL="914400" rtl="0" algn="l">
              <a:spcBef>
                <a:spcPts val="0"/>
              </a:spcBef>
              <a:spcAft>
                <a:spcPts val="0"/>
              </a:spcAft>
              <a:buSzPts val="1400"/>
              <a:buAutoNum type="alphaLcPeriod"/>
            </a:pPr>
            <a:r>
              <a:rPr lang="en"/>
              <a:t>Keep countries with &gt;1% of total observations.</a:t>
            </a:r>
            <a:endParaRPr/>
          </a:p>
          <a:p>
            <a:pPr indent="-317500" lvl="1" marL="914400" rtl="0" algn="l">
              <a:spcBef>
                <a:spcPts val="0"/>
              </a:spcBef>
              <a:spcAft>
                <a:spcPts val="0"/>
              </a:spcAft>
              <a:buSzPts val="1400"/>
              <a:buAutoNum type="alphaLcPeriod"/>
            </a:pPr>
            <a:r>
              <a:rPr lang="en"/>
              <a:t>Exclude extreme outliers.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